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56" r:id="rId5"/>
    <p:sldId id="262" r:id="rId6"/>
    <p:sldId id="263" r:id="rId7"/>
    <p:sldId id="269" r:id="rId8"/>
    <p:sldId id="271" r:id="rId9"/>
    <p:sldId id="272" r:id="rId10"/>
    <p:sldId id="266" r:id="rId11"/>
    <p:sldId id="273" r:id="rId12"/>
    <p:sldId id="274"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 userDrawn="1">
          <p15:clr>
            <a:srgbClr val="A4A3A4"/>
          </p15:clr>
        </p15:guide>
        <p15:guide id="2" pos="5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0"/>
    <p:restoredTop sz="81713"/>
  </p:normalViewPr>
  <p:slideViewPr>
    <p:cSldViewPr snapToGrid="0">
      <p:cViewPr>
        <p:scale>
          <a:sx n="125" d="100"/>
          <a:sy n="125" d="100"/>
        </p:scale>
        <p:origin x="1542" y="-240"/>
      </p:cViewPr>
      <p:guideLst>
        <p:guide orient="horz" pos="595"/>
        <p:guide pos="5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B9EAF3-944E-9A43-8BD0-9401CCC1D191}" type="datetimeFigureOut">
              <a:rPr lang="da-DK" smtClean="0"/>
              <a:t>06-07-2026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D2C94-F560-6541-A1CA-C638845E6CE5}" type="slidenum">
              <a:rPr lang="da-DK" smtClean="0"/>
              <a:t>‹nr.›</a:t>
            </a:fld>
            <a:endParaRPr lang="da-DK"/>
          </a:p>
        </p:txBody>
      </p:sp>
    </p:spTree>
    <p:extLst>
      <p:ext uri="{BB962C8B-B14F-4D97-AF65-F5344CB8AC3E}">
        <p14:creationId xmlns:p14="http://schemas.microsoft.com/office/powerpoint/2010/main" val="1938298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a:t>
            </a:r>
            <a:r>
              <a:rPr lang="da-DK" sz="1200" dirty="0"/>
              <a:t>Natarbejderes arbejdsmiljø reguleres af Arbejdsmiljøloven, lokale aftaler og branchespecifikke overenskomster. Arbejdsmiljøloven stiller krav om, at arbejdsgivere skal forebygge de sundhedsrisici, der kan være i forbindelse med natarbejde.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2. </a:t>
            </a:r>
            <a:r>
              <a:rPr lang="da-DK" sz="1200" dirty="0"/>
              <a:t>Der er krav om helbredskontrol: Natarbejdere skal have tilbud om en helbredskontrol, inden de starter på arbejdet og mindst hvert tredje år.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t>3. Som led i den årlige arbejdsmiljødrøftelse drøftes det lokalt, i det relevante MED-udvalg, hvilke initiativer der kan tages for at imødegå de sundhedsrisici, natarbejde kan medføre. Den lokale drøftelse af natarbejde er et supplement til lovgivningen, der er aftalt ved overenskomstforhandlingerne 2024. </a:t>
            </a:r>
            <a:endParaRPr lang="da-DK" dirty="0"/>
          </a:p>
        </p:txBody>
      </p:sp>
      <p:sp>
        <p:nvSpPr>
          <p:cNvPr id="4" name="Pladsholder til slidenummer 3"/>
          <p:cNvSpPr>
            <a:spLocks noGrp="1"/>
          </p:cNvSpPr>
          <p:nvPr>
            <p:ph type="sldNum" sz="quarter" idx="5"/>
          </p:nvPr>
        </p:nvSpPr>
        <p:spPr/>
        <p:txBody>
          <a:bodyPr/>
          <a:lstStyle/>
          <a:p>
            <a:fld id="{C9CD2C94-F560-6541-A1CA-C638845E6CE5}" type="slidenum">
              <a:rPr lang="da-DK" smtClean="0"/>
              <a:t>3</a:t>
            </a:fld>
            <a:endParaRPr lang="da-DK"/>
          </a:p>
        </p:txBody>
      </p:sp>
    </p:spTree>
    <p:extLst>
      <p:ext uri="{BB962C8B-B14F-4D97-AF65-F5344CB8AC3E}">
        <p14:creationId xmlns:p14="http://schemas.microsoft.com/office/powerpoint/2010/main" val="3737896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kern="1200" dirty="0">
                <a:solidFill>
                  <a:schemeClr val="tx1"/>
                </a:solidFill>
                <a:effectLst/>
                <a:latin typeface="+mn-lt"/>
                <a:ea typeface="+mn-ea"/>
                <a:cs typeface="+mn-cs"/>
              </a:rPr>
              <a:t>Mave- og tarmlidelser</a:t>
            </a: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Natarbejde kan påvirke appetitten og give problemer med fordøjelsen – både i form af nedsat og øget appetit. Op mod halvdelen af personer med faste eller skiftende nattevagter har oplevet disse symptomer.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kern="1200" dirty="0">
                <a:solidFill>
                  <a:schemeClr val="tx1"/>
                </a:solidFill>
                <a:effectLst/>
                <a:latin typeface="+mn-lt"/>
                <a:ea typeface="+mn-ea"/>
                <a:cs typeface="+mn-cs"/>
              </a:rPr>
              <a:t>Type 2-diabetes</a:t>
            </a: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Natarbejdere har en forhøjet risiko for at udvikle type 2-diabetes sammenlignet med deres kollegaer, der arbejder om dagen.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kern="1200" dirty="0">
                <a:solidFill>
                  <a:schemeClr val="tx1"/>
                </a:solidFill>
                <a:effectLst/>
                <a:latin typeface="+mn-lt"/>
                <a:ea typeface="+mn-ea"/>
                <a:cs typeface="+mn-cs"/>
              </a:rPr>
              <a:t>Mentalt helbred</a:t>
            </a: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Forskningen viser, at natarbejde kan øge risikoen for depressive symptomer og generelt nedsat mentalt helbred.</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kern="1200" dirty="0">
                <a:solidFill>
                  <a:schemeClr val="tx1"/>
                </a:solidFill>
                <a:effectLst/>
                <a:latin typeface="+mn-lt"/>
                <a:ea typeface="+mn-ea"/>
                <a:cs typeface="+mn-cs"/>
              </a:rPr>
              <a:t>Hjertesygdomme</a:t>
            </a: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Der ses en øget forekomst af hjertekarsygdomme og en højere dødelighed af hjertekarsygdomme blandt natarbejdere.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kern="1200" dirty="0">
                <a:solidFill>
                  <a:schemeClr val="tx1"/>
                </a:solidFill>
                <a:effectLst/>
                <a:latin typeface="+mn-lt"/>
                <a:ea typeface="+mn-ea"/>
                <a:cs typeface="+mn-cs"/>
              </a:rPr>
              <a:t>Kræft</a:t>
            </a: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Natarbejde, der forstyrrer kroppens naturlige døgnrytmer, er sandsynligvis kræftfremkaldende. Det gælder f.eks. brystkræft, prostatakræft og tyk- og endetarmskræft.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kern="1200" dirty="0">
                <a:solidFill>
                  <a:schemeClr val="tx1"/>
                </a:solidFill>
                <a:effectLst/>
                <a:latin typeface="+mn-lt"/>
                <a:ea typeface="+mn-ea"/>
                <a:cs typeface="+mn-cs"/>
              </a:rPr>
              <a:t>Graviditet</a:t>
            </a: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Der ses en sammenhæng mellem natarbejde og forskellige komplikationer i forbindelse med graviditet.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sng" kern="1200" dirty="0">
                <a:solidFill>
                  <a:schemeClr val="tx1"/>
                </a:solidFill>
                <a:effectLst/>
                <a:latin typeface="+mn-lt"/>
                <a:ea typeface="+mn-ea"/>
                <a:cs typeface="+mn-cs"/>
              </a:rPr>
              <a:t>Ulykker</a:t>
            </a: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Risikoen for arbejdsulykker er højere ved aften-, nat- og tidlige morgenvagter end ved arbejde i dagtimerne.</a:t>
            </a:r>
          </a:p>
          <a:p>
            <a:endParaRPr lang="da-DK" dirty="0"/>
          </a:p>
        </p:txBody>
      </p:sp>
      <p:sp>
        <p:nvSpPr>
          <p:cNvPr id="4" name="Pladsholder til slidenummer 3"/>
          <p:cNvSpPr>
            <a:spLocks noGrp="1"/>
          </p:cNvSpPr>
          <p:nvPr>
            <p:ph type="sldNum" sz="quarter" idx="5"/>
          </p:nvPr>
        </p:nvSpPr>
        <p:spPr/>
        <p:txBody>
          <a:bodyPr/>
          <a:lstStyle/>
          <a:p>
            <a:fld id="{C9CD2C94-F560-6541-A1CA-C638845E6CE5}" type="slidenum">
              <a:rPr lang="da-DK" smtClean="0"/>
              <a:t>4</a:t>
            </a:fld>
            <a:endParaRPr lang="da-DK"/>
          </a:p>
        </p:txBody>
      </p:sp>
    </p:spTree>
    <p:extLst>
      <p:ext uri="{BB962C8B-B14F-4D97-AF65-F5344CB8AC3E}">
        <p14:creationId xmlns:p14="http://schemas.microsoft.com/office/powerpoint/2010/main" val="2120171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BDF41-EC08-CD94-9F4D-BA9DDD4A012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A75AB35-D1B6-5BCA-0676-ABF34508591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DC499C5-05B4-0B9D-840B-D9B684AB18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a:t>
            </a:r>
            <a:r>
              <a:rPr lang="da-DK" sz="1200" kern="1200" dirty="0">
                <a:solidFill>
                  <a:schemeClr val="tx1"/>
                </a:solidFill>
                <a:effectLst/>
                <a:latin typeface="+mn-lt"/>
                <a:ea typeface="+mn-ea"/>
                <a:cs typeface="+mn-cs"/>
              </a:rPr>
              <a:t>Helbredskontrollen er ikke et generelt sundhedstjek. Arbejdstilsynet anbefaler, at alle natarbejdere informeres om natarbejde, f.eks. de risici og gener, der kan være forbundet med det, og at natarbejdere besvarer et spørgeskema eller deltager i en individuel samtale for at finde de personer, som skal anbefales en egentlig helbredsundersøgelse.</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2. </a:t>
            </a:r>
            <a:r>
              <a:rPr lang="da-DK" sz="1200" dirty="0"/>
              <a:t>Helbredskontrollen er en mulighed for at forebygge arbejdsrelaterede sygdomme og gener - og forbedre natarbejderes arbejdsmiljø.</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3. </a:t>
            </a:r>
            <a:r>
              <a:rPr lang="da-DK" sz="1200" dirty="0"/>
              <a:t>Helbredskontrollen kan desuden danne udgangspunkt for en samtale om arbejdsforhold og –tid.</a:t>
            </a:r>
          </a:p>
        </p:txBody>
      </p:sp>
      <p:sp>
        <p:nvSpPr>
          <p:cNvPr id="4" name="Pladsholder til slidenummer 3">
            <a:extLst>
              <a:ext uri="{FF2B5EF4-FFF2-40B4-BE49-F238E27FC236}">
                <a16:creationId xmlns:a16="http://schemas.microsoft.com/office/drawing/2014/main" id="{5E6EBBF0-6624-1737-7BC6-0DA72BA8B693}"/>
              </a:ext>
            </a:extLst>
          </p:cNvPr>
          <p:cNvSpPr>
            <a:spLocks noGrp="1"/>
          </p:cNvSpPr>
          <p:nvPr>
            <p:ph type="sldNum" sz="quarter" idx="5"/>
          </p:nvPr>
        </p:nvSpPr>
        <p:spPr/>
        <p:txBody>
          <a:bodyPr/>
          <a:lstStyle/>
          <a:p>
            <a:fld id="{C9CD2C94-F560-6541-A1CA-C638845E6CE5}" type="slidenum">
              <a:rPr lang="da-DK" smtClean="0"/>
              <a:t>5</a:t>
            </a:fld>
            <a:endParaRPr lang="da-DK"/>
          </a:p>
        </p:txBody>
      </p:sp>
    </p:spTree>
    <p:extLst>
      <p:ext uri="{BB962C8B-B14F-4D97-AF65-F5344CB8AC3E}">
        <p14:creationId xmlns:p14="http://schemas.microsoft.com/office/powerpoint/2010/main" val="2399584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2B71-F34F-F8CF-2968-6D9DC56C3F6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39E205-8764-7FDD-B8AF-3E6F25DE144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46352B0-11B2-99FB-FAE1-F025C0BEECC0}"/>
              </a:ext>
            </a:extLst>
          </p:cNvPr>
          <p:cNvSpPr>
            <a:spLocks noGrp="1"/>
          </p:cNvSpPr>
          <p:nvPr>
            <p:ph type="body" idx="1"/>
          </p:nvPr>
        </p:nvSpPr>
        <p:spPr/>
        <p:txBody>
          <a:bodyPr/>
          <a:lstStyle/>
          <a:p>
            <a:r>
              <a:rPr lang="da-DK" sz="1200" kern="1200" dirty="0">
                <a:solidFill>
                  <a:schemeClr val="tx1"/>
                </a:solidFill>
                <a:effectLst/>
                <a:latin typeface="+mn-lt"/>
                <a:ea typeface="+mn-ea"/>
                <a:cs typeface="+mn-cs"/>
              </a:rPr>
              <a:t>Handle på baggrund af helbredskontrollen: Hvis helbredskontrollerne giver anledning til tilpasninger af arbejdet, f.eks. på baggrund af anonymiserede resultater fra spørgeskemaer m.m., eller forhold, medarbejderne uopfordret fortæller om, så er det lederens opgave at handle på den viden og være med til at skabe et godt arbejdsmiljø for natarbejderne.</a:t>
            </a:r>
          </a:p>
        </p:txBody>
      </p:sp>
      <p:sp>
        <p:nvSpPr>
          <p:cNvPr id="4" name="Pladsholder til slidenummer 3">
            <a:extLst>
              <a:ext uri="{FF2B5EF4-FFF2-40B4-BE49-F238E27FC236}">
                <a16:creationId xmlns:a16="http://schemas.microsoft.com/office/drawing/2014/main" id="{7DBD5C03-3C72-6121-2455-A8626F0424BF}"/>
              </a:ext>
            </a:extLst>
          </p:cNvPr>
          <p:cNvSpPr>
            <a:spLocks noGrp="1"/>
          </p:cNvSpPr>
          <p:nvPr>
            <p:ph type="sldNum" sz="quarter" idx="5"/>
          </p:nvPr>
        </p:nvSpPr>
        <p:spPr/>
        <p:txBody>
          <a:bodyPr/>
          <a:lstStyle/>
          <a:p>
            <a:fld id="{C9CD2C94-F560-6541-A1CA-C638845E6CE5}" type="slidenum">
              <a:rPr lang="da-DK" smtClean="0"/>
              <a:t>6</a:t>
            </a:fld>
            <a:endParaRPr lang="da-DK"/>
          </a:p>
        </p:txBody>
      </p:sp>
    </p:spTree>
    <p:extLst>
      <p:ext uri="{BB962C8B-B14F-4D97-AF65-F5344CB8AC3E}">
        <p14:creationId xmlns:p14="http://schemas.microsoft.com/office/powerpoint/2010/main" val="1906120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Vagterne: </a:t>
            </a:r>
            <a:r>
              <a:rPr lang="da-DK" sz="1200" dirty="0"/>
              <a:t>Planlæg vagterne i god tid, inddrag medarbejderne i planlægningen, roter vagtskifterne med uret (f.eks. fra dag til aften til nat), fordel natarbejdet på flere medarbejdere og undgå lange vagter på mere end 9 timer for at mindske belastningen og risikoen for ulykker.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Kost: </a:t>
            </a:r>
            <a:r>
              <a:rPr lang="da-DK" sz="1200" dirty="0"/>
              <a:t>Gør vand og sunde drikke lettere tilgængelige end sukkerholdige drikkevarer, tilbyd sunde måltider med protein og langsomt optagelige kulhydrater om natten, og sørg for letfordøjelige snacks som nødder, yoghurt og frugt.</a:t>
            </a:r>
            <a:endParaRPr lang="da-DK"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Bevægelse: </a:t>
            </a:r>
            <a:r>
              <a:rPr lang="da-DK" sz="1200" dirty="0"/>
              <a:t>Skab mulighed for pauser, hvor medarbejderne kan bevæge sig, og tilbyd adgang til træningsfaciliteter eller øvelsesprogrammer både i og udenfor arbejdstiden.</a:t>
            </a:r>
            <a:endParaRPr lang="da-DK"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Opgave: </a:t>
            </a:r>
            <a:r>
              <a:rPr lang="da-DK" sz="1200" dirty="0"/>
              <a:t>Tilpas opgaverne for nattevagten ved at undgå unødige fysiske og psykiske belastninger, lad opgaver, der ikke behøver at blive løst om natten, blive udført om dagen, og giv mulighed for variation i opgaverne for at undgå ensformigt arbejde.</a:t>
            </a:r>
            <a:endParaRPr lang="da-DK"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Lys: </a:t>
            </a:r>
            <a:r>
              <a:rPr lang="da-DK" sz="1200" dirty="0"/>
              <a:t>Arbejd aktivt med lyset ved at tilpasse det i løbet af døgnet, f.eks. ved at fjerne blåt lys sidst på vagten for at skabe bedre betingelser for søvn.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Hvile: </a:t>
            </a:r>
            <a:r>
              <a:rPr lang="da-DK" sz="1200" dirty="0"/>
              <a:t>Sørg for hvilefaciliteter som et roligt, mørkt rum. Skab tid til, at medarbejderne kan tage "powernaps” på 20-30 minutter i løbet af vagten, hvis arbejdet tillader det. Det kan være med til at forbedre præstation og velvære.</a:t>
            </a:r>
          </a:p>
          <a:p>
            <a:endParaRPr lang="da-DK" dirty="0"/>
          </a:p>
        </p:txBody>
      </p:sp>
      <p:sp>
        <p:nvSpPr>
          <p:cNvPr id="4" name="Pladsholder til slidenummer 3"/>
          <p:cNvSpPr>
            <a:spLocks noGrp="1"/>
          </p:cNvSpPr>
          <p:nvPr>
            <p:ph type="sldNum" sz="quarter" idx="5"/>
          </p:nvPr>
        </p:nvSpPr>
        <p:spPr/>
        <p:txBody>
          <a:bodyPr/>
          <a:lstStyle/>
          <a:p>
            <a:fld id="{C9CD2C94-F560-6541-A1CA-C638845E6CE5}" type="slidenum">
              <a:rPr lang="da-DK" smtClean="0"/>
              <a:t>8</a:t>
            </a:fld>
            <a:endParaRPr lang="da-DK"/>
          </a:p>
        </p:txBody>
      </p:sp>
    </p:spTree>
    <p:extLst>
      <p:ext uri="{BB962C8B-B14F-4D97-AF65-F5344CB8AC3E}">
        <p14:creationId xmlns:p14="http://schemas.microsoft.com/office/powerpoint/2010/main" val="2514926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8A645-6D12-0ADB-ACF9-5580AEE501E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783EEF6-5405-6DD9-FB4B-7EB1934862E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03ACEA3-9EA0-9F9F-5F12-6534D3E819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Vagterne: </a:t>
            </a:r>
            <a:r>
              <a:rPr lang="da-DK" sz="1200" dirty="0"/>
              <a:t>Planlæg vagterne i god tid, inddrag medarbejderne i planlægningen, roter vagtskifterne med uret (f.eks. fra dag til aften til nat), fordel natarbejdet på flere medarbejdere og undgå lange vagter på mere end 9 timer for at mindske belastningen og risikoen for ulykker.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Kost: </a:t>
            </a:r>
            <a:r>
              <a:rPr lang="da-DK" sz="1200" dirty="0"/>
              <a:t>Gør vand og sunde drikke lettere tilgængelige end sukkerholdige drikkevarer, tilbyd sunde måltider med protein og langsomt optagelige kulhydrater om natten, og sørg for letfordøjelige snacks som nødder, yoghurt og frugt.</a:t>
            </a:r>
            <a:endParaRPr lang="da-DK"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Bevægelse: </a:t>
            </a:r>
            <a:r>
              <a:rPr lang="da-DK" sz="1200" dirty="0"/>
              <a:t>Skab mulighed for pauser, hvor medarbejderne kan bevæge sig, og tilbyd adgang til træningsfaciliteter eller øvelsesprogrammer både i og udenfor arbejdstiden.</a:t>
            </a:r>
            <a:endParaRPr lang="da-DK"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Opgave: </a:t>
            </a:r>
            <a:r>
              <a:rPr lang="da-DK" sz="1200" dirty="0"/>
              <a:t>Tilpas opgaverne for nattevagten ved at undgå unødige fysiske og psykiske belastninger, lad opgaver, der ikke behøver at blive løst om natten, blive udført om dagen, og giv mulighed for variation i opgaverne for at undgå ensformigt arbejde.</a:t>
            </a:r>
            <a:endParaRPr lang="da-DK"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Lys: </a:t>
            </a:r>
            <a:r>
              <a:rPr lang="da-DK" sz="1200" dirty="0"/>
              <a:t>Arbejd aktivt med lyset ved at tilpasse det i løbet af døgnet, f.eks. ved at fjerne blåt lys sidst på vagten for at skabe bedre betingelser for søvn.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dirty="0"/>
              <a:t>Hvile: </a:t>
            </a:r>
            <a:r>
              <a:rPr lang="da-DK" sz="1200" dirty="0"/>
              <a:t>Sørg for hvilefaciliteter som et roligt, mørkt rum. Skab tid til, at medarbejderne kan tage "powernaps” på 20-30 minutter i løbet af vagten, hvis arbejdet tillader det. Det kan være med til at forbedre præstation og velvære.</a:t>
            </a:r>
          </a:p>
          <a:p>
            <a:endParaRPr lang="da-DK" dirty="0"/>
          </a:p>
        </p:txBody>
      </p:sp>
      <p:sp>
        <p:nvSpPr>
          <p:cNvPr id="4" name="Pladsholder til slidenummer 3">
            <a:extLst>
              <a:ext uri="{FF2B5EF4-FFF2-40B4-BE49-F238E27FC236}">
                <a16:creationId xmlns:a16="http://schemas.microsoft.com/office/drawing/2014/main" id="{C2DC8410-C2B7-3D41-0F23-B8E99FD21BC6}"/>
              </a:ext>
            </a:extLst>
          </p:cNvPr>
          <p:cNvSpPr>
            <a:spLocks noGrp="1"/>
          </p:cNvSpPr>
          <p:nvPr>
            <p:ph type="sldNum" sz="quarter" idx="5"/>
          </p:nvPr>
        </p:nvSpPr>
        <p:spPr/>
        <p:txBody>
          <a:bodyPr/>
          <a:lstStyle/>
          <a:p>
            <a:fld id="{C9CD2C94-F560-6541-A1CA-C638845E6CE5}" type="slidenum">
              <a:rPr lang="da-DK" smtClean="0"/>
              <a:t>9</a:t>
            </a:fld>
            <a:endParaRPr lang="da-DK"/>
          </a:p>
        </p:txBody>
      </p:sp>
    </p:spTree>
    <p:extLst>
      <p:ext uri="{BB962C8B-B14F-4D97-AF65-F5344CB8AC3E}">
        <p14:creationId xmlns:p14="http://schemas.microsoft.com/office/powerpoint/2010/main" val="2296442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8B23FB-EF36-3DA0-0C43-6861CEDC211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50DCE2C-3830-AF3A-D72A-839C6E9968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23F91D3-E321-D577-99FE-5FF99A47288D}"/>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5" name="Pladsholder til sidefod 4">
            <a:extLst>
              <a:ext uri="{FF2B5EF4-FFF2-40B4-BE49-F238E27FC236}">
                <a16:creationId xmlns:a16="http://schemas.microsoft.com/office/drawing/2014/main" id="{4F2EA4D3-CBC0-31A0-7813-31409D8376E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C1BCE97-50A1-E7FF-A6E8-936A2CA4B3F0}"/>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1373181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5B0A0B-6BA5-634C-B430-92ED233BAE5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5F3E856-A308-11E9-F57D-EF9827759BB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78FF05A-64C5-E97E-4630-E732BE1FD6A5}"/>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5" name="Pladsholder til sidefod 4">
            <a:extLst>
              <a:ext uri="{FF2B5EF4-FFF2-40B4-BE49-F238E27FC236}">
                <a16:creationId xmlns:a16="http://schemas.microsoft.com/office/drawing/2014/main" id="{66C6D1EA-5CB3-DD3D-07AD-0A27BD7216D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9261165-9270-D1B3-A017-8B5EAAA089A3}"/>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206736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F2CDFC-A14A-9B73-A71E-E023D85B615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A5EFA30-F80A-6E79-ACE3-29C2098304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FB0970F-CFDF-9F16-434B-3568C4BFC9AA}"/>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5" name="Pladsholder til sidefod 4">
            <a:extLst>
              <a:ext uri="{FF2B5EF4-FFF2-40B4-BE49-F238E27FC236}">
                <a16:creationId xmlns:a16="http://schemas.microsoft.com/office/drawing/2014/main" id="{D53C20DA-F899-951C-DBEE-8DB6CF21536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0327BA8-D8E4-C8C7-F65F-0BA198C15A38}"/>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1604695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4702C4-40D7-7E35-52FC-DBD7202F4EA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9740CD9-F9EA-5AEE-38E3-BB0FC8E0CAD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E4AFCA8-4BA2-ADA9-2D8D-EE4557C7632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179FCFD-2A04-253E-D580-5843BB09E12A}"/>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6" name="Pladsholder til sidefod 5">
            <a:extLst>
              <a:ext uri="{FF2B5EF4-FFF2-40B4-BE49-F238E27FC236}">
                <a16:creationId xmlns:a16="http://schemas.microsoft.com/office/drawing/2014/main" id="{C106C0E5-6264-D161-92A5-FE2CB7F56DD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BAAA46B-DC22-21D8-8F03-82AAAC621F38}"/>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104875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53827-5CD9-6071-9FC3-B830E181A00E}"/>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9EA133E-101C-17C5-6192-55E3700D2D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8B03D46-1A79-8C49-48C4-F8A58161524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11D7DAA-8CA3-FF87-04A7-451C9B7115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17273A1-404C-B0CA-E254-ADCFF2281CC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373B6F7-8A75-520F-3440-03D8571B3AC4}"/>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8" name="Pladsholder til sidefod 7">
            <a:extLst>
              <a:ext uri="{FF2B5EF4-FFF2-40B4-BE49-F238E27FC236}">
                <a16:creationId xmlns:a16="http://schemas.microsoft.com/office/drawing/2014/main" id="{48D73756-AFF2-F02F-7613-34BE1FB05776}"/>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182480C-CD22-B58B-A63F-7C1457075A4C}"/>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2347444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4FAFF-DF5B-BF23-A01C-77E07416165B}"/>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644415F-5639-9441-1EA7-AC162BC9EEA6}"/>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4" name="Pladsholder til sidefod 3">
            <a:extLst>
              <a:ext uri="{FF2B5EF4-FFF2-40B4-BE49-F238E27FC236}">
                <a16:creationId xmlns:a16="http://schemas.microsoft.com/office/drawing/2014/main" id="{2E3F1B17-A057-3251-250D-33EFA42E528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A18A36A-E11C-CACD-AF8C-14403791EE25}"/>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20576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585EE59-C125-AA32-7920-0D1C8CB30C35}"/>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3" name="Pladsholder til sidefod 2">
            <a:extLst>
              <a:ext uri="{FF2B5EF4-FFF2-40B4-BE49-F238E27FC236}">
                <a16:creationId xmlns:a16="http://schemas.microsoft.com/office/drawing/2014/main" id="{4E9D64FC-C3FA-1887-C20F-9F92072FB5D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7DEB675-BFEC-1708-9172-31A9C85C214B}"/>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1646107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D7E54D-2C52-EE72-466A-E976DEEEF0B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CD5C1D8-3D18-7088-7795-65C114EE2A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CCF56E8-75C5-43E4-A0BC-137C5E9AA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819F2F4-2650-F70B-983E-6801929E4C9D}"/>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6" name="Pladsholder til sidefod 5">
            <a:extLst>
              <a:ext uri="{FF2B5EF4-FFF2-40B4-BE49-F238E27FC236}">
                <a16:creationId xmlns:a16="http://schemas.microsoft.com/office/drawing/2014/main" id="{C7361802-82D9-489D-1E8B-2A963662ED5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51DC499-2A39-AAB9-44A0-066E852DED75}"/>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2173841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DD0A12-A29F-2DE7-0701-9C93098AF7A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50FC7EC-EB2F-71E2-E465-5733666338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F8D5208-635B-F88D-05E9-60A734F91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591F920-0F14-E503-D10E-BEB27BA0DD92}"/>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6" name="Pladsholder til sidefod 5">
            <a:extLst>
              <a:ext uri="{FF2B5EF4-FFF2-40B4-BE49-F238E27FC236}">
                <a16:creationId xmlns:a16="http://schemas.microsoft.com/office/drawing/2014/main" id="{1C3A6D38-8C46-8640-633E-18056AA7736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62D8DCE-D4E6-D8A0-A870-BC351C75BAAE}"/>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3433753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CE19D8-2B22-6694-08DB-80C11597119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2C5CB66B-6C79-EB31-7313-2B3492B6543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DBF4C29-ACB2-9CA2-7D74-7B2751AE00E8}"/>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5" name="Pladsholder til sidefod 4">
            <a:extLst>
              <a:ext uri="{FF2B5EF4-FFF2-40B4-BE49-F238E27FC236}">
                <a16:creationId xmlns:a16="http://schemas.microsoft.com/office/drawing/2014/main" id="{BD2AC54F-9AA3-9BBF-1A04-8F5DE7B844B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3511F67-70B9-FBDA-71E1-9D6D418EE744}"/>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310311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9694221-E016-F7E8-E19F-0CEE48C76D02}"/>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900AFB5-94F2-28CE-A06A-866777494FC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F0E62E8-1CB4-5E57-4990-BF1392BF98F8}"/>
              </a:ext>
            </a:extLst>
          </p:cNvPr>
          <p:cNvSpPr>
            <a:spLocks noGrp="1"/>
          </p:cNvSpPr>
          <p:nvPr>
            <p:ph type="dt" sz="half" idx="10"/>
          </p:nvPr>
        </p:nvSpPr>
        <p:spPr/>
        <p:txBody>
          <a:bodyPr/>
          <a:lstStyle/>
          <a:p>
            <a:fld id="{73EF924E-DC6D-4D41-A338-38EEC3C001C0}" type="datetimeFigureOut">
              <a:rPr lang="da-DK" smtClean="0"/>
              <a:t>06-07-2026</a:t>
            </a:fld>
            <a:endParaRPr lang="da-DK"/>
          </a:p>
        </p:txBody>
      </p:sp>
      <p:sp>
        <p:nvSpPr>
          <p:cNvPr id="5" name="Pladsholder til sidefod 4">
            <a:extLst>
              <a:ext uri="{FF2B5EF4-FFF2-40B4-BE49-F238E27FC236}">
                <a16:creationId xmlns:a16="http://schemas.microsoft.com/office/drawing/2014/main" id="{36AC829D-15F5-AC08-AED4-8519E728363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B9F1BD2-1340-E83E-D27A-318AEA7FE895}"/>
              </a:ext>
            </a:extLst>
          </p:cNvPr>
          <p:cNvSpPr>
            <a:spLocks noGrp="1"/>
          </p:cNvSpPr>
          <p:nvPr>
            <p:ph type="sldNum" sz="quarter" idx="12"/>
          </p:nvPr>
        </p:nvSpPr>
        <p:spPr/>
        <p:txBody>
          <a:bodyPr/>
          <a:lstStyle/>
          <a:p>
            <a:fld id="{35768D51-E2FA-834B-A951-D3D4B588EA1D}" type="slidenum">
              <a:rPr lang="da-DK" smtClean="0"/>
              <a:t>‹nr.›</a:t>
            </a:fld>
            <a:endParaRPr lang="da-DK"/>
          </a:p>
        </p:txBody>
      </p:sp>
    </p:spTree>
    <p:extLst>
      <p:ext uri="{BB962C8B-B14F-4D97-AF65-F5344CB8AC3E}">
        <p14:creationId xmlns:p14="http://schemas.microsoft.com/office/powerpoint/2010/main" val="280985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9EB4669-5157-D558-4162-582EFB643C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A3E644A-E6F7-35A7-F3F9-65C01A466D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2F09556-FF6D-A8A4-B892-BC75BD9674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EF924E-DC6D-4D41-A338-38EEC3C001C0}" type="datetimeFigureOut">
              <a:rPr lang="da-DK" smtClean="0"/>
              <a:t>06-07-2026</a:t>
            </a:fld>
            <a:endParaRPr lang="da-DK"/>
          </a:p>
        </p:txBody>
      </p:sp>
      <p:sp>
        <p:nvSpPr>
          <p:cNvPr id="5" name="Pladsholder til sidefod 4">
            <a:extLst>
              <a:ext uri="{FF2B5EF4-FFF2-40B4-BE49-F238E27FC236}">
                <a16:creationId xmlns:a16="http://schemas.microsoft.com/office/drawing/2014/main" id="{8BACD2D0-BDA0-FD1C-8706-076421C24C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CD2A1D9C-B4D2-FB58-748D-69B41AB373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768D51-E2FA-834B-A951-D3D4B588EA1D}" type="slidenum">
              <a:rPr lang="da-DK" smtClean="0"/>
              <a:t>‹nr.›</a:t>
            </a:fld>
            <a:endParaRPr lang="da-DK"/>
          </a:p>
        </p:txBody>
      </p:sp>
    </p:spTree>
    <p:extLst>
      <p:ext uri="{BB962C8B-B14F-4D97-AF65-F5344CB8AC3E}">
        <p14:creationId xmlns:p14="http://schemas.microsoft.com/office/powerpoint/2010/main" val="2357074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regionaltarbejdsliv.dk/2025/09/natarbejde/" TargetMode="External"/><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descr="Et billede, der indeholder måne, mørke, astronomi&#10;&#10;AI-genereret indhold kan være ukorrekt.">
            <a:extLst>
              <a:ext uri="{FF2B5EF4-FFF2-40B4-BE49-F238E27FC236}">
                <a16:creationId xmlns:a16="http://schemas.microsoft.com/office/drawing/2014/main" id="{489C58B2-6461-D729-62DC-4F34B9C5821E}"/>
              </a:ext>
            </a:extLst>
          </p:cNvPr>
          <p:cNvPicPr>
            <a:picLocks noChangeAspect="1"/>
          </p:cNvPicPr>
          <p:nvPr/>
        </p:nvPicPr>
        <p:blipFill>
          <a:blip r:embed="rId2"/>
          <a:stretch>
            <a:fillRect/>
          </a:stretch>
        </p:blipFill>
        <p:spPr>
          <a:xfrm>
            <a:off x="6096000" y="1521942"/>
            <a:ext cx="2637710" cy="3442825"/>
          </a:xfrm>
          <a:prstGeom prst="rect">
            <a:avLst/>
          </a:prstGeom>
        </p:spPr>
      </p:pic>
      <p:pic>
        <p:nvPicPr>
          <p:cNvPr id="9" name="Billede 8" descr="Et billede, der indeholder skitse, tegning, kunst, tegneserie&#10;&#10;AI-genereret indhold kan være ukorrekt.">
            <a:extLst>
              <a:ext uri="{FF2B5EF4-FFF2-40B4-BE49-F238E27FC236}">
                <a16:creationId xmlns:a16="http://schemas.microsoft.com/office/drawing/2014/main" id="{245FB265-915F-176D-0561-97AD2969FA65}"/>
              </a:ext>
            </a:extLst>
          </p:cNvPr>
          <p:cNvPicPr>
            <a:picLocks noChangeAspect="1"/>
          </p:cNvPicPr>
          <p:nvPr/>
        </p:nvPicPr>
        <p:blipFill>
          <a:blip r:embed="rId3"/>
          <a:srcRect l="7916" t="12074" r="50305" b="7277"/>
          <a:stretch>
            <a:fillRect/>
          </a:stretch>
        </p:blipFill>
        <p:spPr>
          <a:xfrm>
            <a:off x="7920480" y="1185766"/>
            <a:ext cx="3076939" cy="5473713"/>
          </a:xfrm>
          <a:prstGeom prst="rect">
            <a:avLst/>
          </a:prstGeom>
        </p:spPr>
      </p:pic>
      <p:sp>
        <p:nvSpPr>
          <p:cNvPr id="3" name="Tekstfelt 2">
            <a:extLst>
              <a:ext uri="{FF2B5EF4-FFF2-40B4-BE49-F238E27FC236}">
                <a16:creationId xmlns:a16="http://schemas.microsoft.com/office/drawing/2014/main" id="{D1CCF206-AB38-7A3C-50DE-B7E3FA06F923}"/>
              </a:ext>
            </a:extLst>
          </p:cNvPr>
          <p:cNvSpPr txBox="1"/>
          <p:nvPr/>
        </p:nvSpPr>
        <p:spPr>
          <a:xfrm>
            <a:off x="733610" y="2145605"/>
            <a:ext cx="5362390" cy="3046988"/>
          </a:xfrm>
          <a:prstGeom prst="rect">
            <a:avLst/>
          </a:prstGeom>
          <a:noFill/>
        </p:spPr>
        <p:txBody>
          <a:bodyPr wrap="square" rtlCol="0">
            <a:spAutoFit/>
          </a:bodyPr>
          <a:lstStyle/>
          <a:p>
            <a:r>
              <a:rPr lang="da-DK" sz="1600" dirty="0">
                <a:latin typeface="DM Sans 14pt Light" pitchFamily="2" charset="77"/>
              </a:rPr>
              <a:t>Mens landet sover, er der hver nat medarbejdere, der løser en række vigtige opgaver i regioner og kommuner.</a:t>
            </a:r>
          </a:p>
          <a:p>
            <a:endParaRPr lang="da-DK" sz="1600" dirty="0">
              <a:latin typeface="DM Sans 14pt Light" pitchFamily="2" charset="77"/>
            </a:endParaRPr>
          </a:p>
          <a:p>
            <a:r>
              <a:rPr lang="da-DK" sz="1600" dirty="0">
                <a:latin typeface="DM Sans 14pt Light" pitchFamily="2" charset="77"/>
              </a:rPr>
              <a:t>Selvom natarbejde er afgørende, kan det være forbundet med øget risiko for en række gener </a:t>
            </a:r>
          </a:p>
          <a:p>
            <a:r>
              <a:rPr lang="da-DK" sz="1600" dirty="0">
                <a:latin typeface="DM Sans 14pt Light" pitchFamily="2" charset="77"/>
              </a:rPr>
              <a:t>og sygdomme. </a:t>
            </a:r>
          </a:p>
          <a:p>
            <a:endParaRPr lang="da-DK" sz="1600" dirty="0">
              <a:latin typeface="DM Sans 14pt Light" pitchFamily="2" charset="77"/>
            </a:endParaRPr>
          </a:p>
          <a:p>
            <a:r>
              <a:rPr lang="da-DK" sz="1600" dirty="0">
                <a:latin typeface="DM Sans 14pt Light" pitchFamily="2" charset="77"/>
              </a:rPr>
              <a:t>Derfor </a:t>
            </a:r>
            <a:r>
              <a:rPr lang="da-DK" sz="1600">
                <a:latin typeface="DM Sans 14pt Light" pitchFamily="2" charset="77"/>
              </a:rPr>
              <a:t>har KL, </a:t>
            </a:r>
            <a:r>
              <a:rPr lang="da-DK" sz="1600" dirty="0">
                <a:latin typeface="DM Sans 14pt Light" pitchFamily="2" charset="77"/>
              </a:rPr>
              <a:t>Danske Regioner og Forhandlingsfællesskabet lavet et samlet overblik over gældende regler, særlige helbredsrisici </a:t>
            </a:r>
          </a:p>
          <a:p>
            <a:r>
              <a:rPr lang="da-DK" sz="1600" dirty="0">
                <a:latin typeface="DM Sans 14pt Light" pitchFamily="2" charset="77"/>
              </a:rPr>
              <a:t>og praktiske råd, der kan bidrage til et trygt og sundt arbejdsmiljø og arbejdsliv ved natarbejde.</a:t>
            </a:r>
          </a:p>
        </p:txBody>
      </p:sp>
      <p:sp>
        <p:nvSpPr>
          <p:cNvPr id="6" name="Titel 1">
            <a:extLst>
              <a:ext uri="{FF2B5EF4-FFF2-40B4-BE49-F238E27FC236}">
                <a16:creationId xmlns:a16="http://schemas.microsoft.com/office/drawing/2014/main" id="{BCCAD3CA-E59B-1977-9418-2EB2399B215C}"/>
              </a:ext>
            </a:extLst>
          </p:cNvPr>
          <p:cNvSpPr txBox="1">
            <a:spLocks/>
          </p:cNvSpPr>
          <p:nvPr/>
        </p:nvSpPr>
        <p:spPr>
          <a:xfrm>
            <a:off x="413059" y="478273"/>
            <a:ext cx="10255682"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Værd at vide om </a:t>
            </a:r>
            <a:r>
              <a:rPr lang="da-DK" sz="3200" i="1" dirty="0">
                <a:solidFill>
                  <a:srgbClr val="FF00FF"/>
                </a:solidFill>
                <a:latin typeface="DM Sans 14pt Medium" pitchFamily="2" charset="77"/>
              </a:rPr>
              <a:t>natarbejde</a:t>
            </a:r>
            <a:r>
              <a:rPr lang="da-DK" sz="3200" dirty="0">
                <a:solidFill>
                  <a:srgbClr val="FF00FF"/>
                </a:solidFill>
                <a:latin typeface="DM Sans 14pt" pitchFamily="2" charset="77"/>
              </a:rPr>
              <a:t> og </a:t>
            </a:r>
            <a:r>
              <a:rPr lang="da-DK" sz="3200" i="1" dirty="0">
                <a:solidFill>
                  <a:srgbClr val="FF00FF"/>
                </a:solidFill>
                <a:latin typeface="DM Sans 14pt Medium" pitchFamily="2" charset="77"/>
              </a:rPr>
              <a:t>helbredskontrol</a:t>
            </a:r>
          </a:p>
        </p:txBody>
      </p:sp>
    </p:spTree>
    <p:extLst>
      <p:ext uri="{BB962C8B-B14F-4D97-AF65-F5344CB8AC3E}">
        <p14:creationId xmlns:p14="http://schemas.microsoft.com/office/powerpoint/2010/main" val="3453659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28FEE-5F38-77A9-1E3C-6BAA659557E6}"/>
            </a:ext>
          </a:extLst>
        </p:cNvPr>
        <p:cNvGrpSpPr/>
        <p:nvPr/>
      </p:nvGrpSpPr>
      <p:grpSpPr>
        <a:xfrm>
          <a:off x="0" y="0"/>
          <a:ext cx="0" cy="0"/>
          <a:chOff x="0" y="0"/>
          <a:chExt cx="0" cy="0"/>
        </a:xfrm>
      </p:grpSpPr>
      <p:pic>
        <p:nvPicPr>
          <p:cNvPr id="3" name="Billede 2" descr="Et billede, der indeholder skærmbillede, Rektangel, kvadratisk, sort&#10;&#10;AI-genereret indhold kan være ukorrekt.">
            <a:extLst>
              <a:ext uri="{FF2B5EF4-FFF2-40B4-BE49-F238E27FC236}">
                <a16:creationId xmlns:a16="http://schemas.microsoft.com/office/drawing/2014/main" id="{4811BEC3-65F9-C73D-819E-693BDB94246A}"/>
              </a:ext>
            </a:extLst>
          </p:cNvPr>
          <p:cNvPicPr>
            <a:picLocks noChangeAspect="1"/>
          </p:cNvPicPr>
          <p:nvPr/>
        </p:nvPicPr>
        <p:blipFill>
          <a:blip r:embed="rId2"/>
          <a:srcRect l="14638" t="17187" r="20111" b="16761"/>
          <a:stretch>
            <a:fillRect/>
          </a:stretch>
        </p:blipFill>
        <p:spPr>
          <a:xfrm>
            <a:off x="1551435" y="2286864"/>
            <a:ext cx="4628678" cy="2791030"/>
          </a:xfrm>
          <a:prstGeom prst="rect">
            <a:avLst/>
          </a:prstGeom>
        </p:spPr>
      </p:pic>
      <p:sp>
        <p:nvSpPr>
          <p:cNvPr id="8" name="Tekstfelt 7">
            <a:extLst>
              <a:ext uri="{FF2B5EF4-FFF2-40B4-BE49-F238E27FC236}">
                <a16:creationId xmlns:a16="http://schemas.microsoft.com/office/drawing/2014/main" id="{7F3E6C7B-F5A4-A161-1E4F-A34E0D4C6937}"/>
              </a:ext>
            </a:extLst>
          </p:cNvPr>
          <p:cNvSpPr txBox="1"/>
          <p:nvPr/>
        </p:nvSpPr>
        <p:spPr>
          <a:xfrm>
            <a:off x="2230710" y="2925505"/>
            <a:ext cx="3270127" cy="1323439"/>
          </a:xfrm>
          <a:prstGeom prst="rect">
            <a:avLst/>
          </a:prstGeom>
          <a:noFill/>
        </p:spPr>
        <p:txBody>
          <a:bodyPr wrap="square" rtlCol="0">
            <a:spAutoFit/>
          </a:bodyPr>
          <a:lstStyle/>
          <a:p>
            <a:pPr algn="ctr"/>
            <a:r>
              <a:rPr lang="da-DK" sz="1600" dirty="0">
                <a:latin typeface="DM Sans 14pt Light" pitchFamily="2" charset="77"/>
              </a:rPr>
              <a:t>En </a:t>
            </a:r>
            <a:r>
              <a:rPr lang="da-DK" sz="1600" dirty="0" err="1">
                <a:latin typeface="DM Sans 14pt Light" pitchFamily="2" charset="77"/>
              </a:rPr>
              <a:t>natarbejder</a:t>
            </a:r>
            <a:r>
              <a:rPr lang="da-DK" sz="1600" dirty="0">
                <a:latin typeface="DM Sans 14pt Light" pitchFamily="2" charset="77"/>
              </a:rPr>
              <a:t> er en lønmodtager, der arbejder mindst </a:t>
            </a:r>
            <a:r>
              <a:rPr lang="da-DK" sz="1600" b="1" dirty="0">
                <a:latin typeface="DM Sans 14pt SemiBold" pitchFamily="2" charset="77"/>
              </a:rPr>
              <a:t>3 timer </a:t>
            </a:r>
            <a:r>
              <a:rPr lang="da-DK" sz="1600" dirty="0">
                <a:latin typeface="DM Sans 14pt Light" pitchFamily="2" charset="77"/>
              </a:rPr>
              <a:t>om natten dagligt eller har haft mindst </a:t>
            </a:r>
            <a:r>
              <a:rPr lang="da-DK" sz="1600" b="1" dirty="0">
                <a:latin typeface="DM Sans 14pt SemiBold" pitchFamily="2" charset="77"/>
              </a:rPr>
              <a:t>300 timers </a:t>
            </a:r>
            <a:r>
              <a:rPr lang="da-DK" sz="1600" dirty="0">
                <a:latin typeface="DM Sans 14pt Light" pitchFamily="2" charset="77"/>
              </a:rPr>
              <a:t>natarbejde </a:t>
            </a:r>
            <a:r>
              <a:rPr lang="da-DK" sz="1600" dirty="0">
                <a:latin typeface="DM Sans 14pt" pitchFamily="2" charset="77"/>
              </a:rPr>
              <a:t>inden for 12 måneder</a:t>
            </a:r>
          </a:p>
        </p:txBody>
      </p:sp>
      <p:pic>
        <p:nvPicPr>
          <p:cNvPr id="7" name="Billede 6" descr="Et billede, der indeholder mørke, Grafik, nat, kunst&#10;&#10;AI-genereret indhold kan være ukorrekt.">
            <a:extLst>
              <a:ext uri="{FF2B5EF4-FFF2-40B4-BE49-F238E27FC236}">
                <a16:creationId xmlns:a16="http://schemas.microsoft.com/office/drawing/2014/main" id="{16CA0E62-4490-D411-892E-46AF938F5FD0}"/>
              </a:ext>
            </a:extLst>
          </p:cNvPr>
          <p:cNvPicPr>
            <a:picLocks noChangeAspect="1"/>
          </p:cNvPicPr>
          <p:nvPr/>
        </p:nvPicPr>
        <p:blipFill>
          <a:blip r:embed="rId3"/>
          <a:srcRect l="33780" t="22363" r="48091" b="55528"/>
          <a:stretch>
            <a:fillRect/>
          </a:stretch>
        </p:blipFill>
        <p:spPr>
          <a:xfrm rot="353187">
            <a:off x="4648068" y="932218"/>
            <a:ext cx="1010530" cy="1226925"/>
          </a:xfrm>
          <a:prstGeom prst="rect">
            <a:avLst/>
          </a:prstGeom>
        </p:spPr>
      </p:pic>
      <p:pic>
        <p:nvPicPr>
          <p:cNvPr id="16" name="Billede 15" descr="Et billede, der indeholder mørke, Grafik, nat, kunst&#10;&#10;AI-genereret indhold kan være ukorrekt.">
            <a:extLst>
              <a:ext uri="{FF2B5EF4-FFF2-40B4-BE49-F238E27FC236}">
                <a16:creationId xmlns:a16="http://schemas.microsoft.com/office/drawing/2014/main" id="{BA8A8A06-4BA6-B6C2-5B74-33AFEAF285C8}"/>
              </a:ext>
            </a:extLst>
          </p:cNvPr>
          <p:cNvPicPr>
            <a:picLocks noChangeAspect="1"/>
          </p:cNvPicPr>
          <p:nvPr/>
        </p:nvPicPr>
        <p:blipFill>
          <a:blip r:embed="rId3"/>
          <a:srcRect l="33780" t="22363" r="48091" b="55528"/>
          <a:stretch>
            <a:fillRect/>
          </a:stretch>
        </p:blipFill>
        <p:spPr>
          <a:xfrm rot="17392932">
            <a:off x="5660996" y="4946505"/>
            <a:ext cx="1010530" cy="1226925"/>
          </a:xfrm>
          <a:prstGeom prst="rect">
            <a:avLst/>
          </a:prstGeom>
        </p:spPr>
      </p:pic>
      <p:pic>
        <p:nvPicPr>
          <p:cNvPr id="20" name="Billede 19" descr="Et billede, der indeholder måne, mørke, astronomi&#10;&#10;AI-genereret indhold kan være ukorrekt.">
            <a:extLst>
              <a:ext uri="{FF2B5EF4-FFF2-40B4-BE49-F238E27FC236}">
                <a16:creationId xmlns:a16="http://schemas.microsoft.com/office/drawing/2014/main" id="{D9901CB5-F05D-553E-CED6-32A1B2C9D542}"/>
              </a:ext>
            </a:extLst>
          </p:cNvPr>
          <p:cNvPicPr>
            <a:picLocks noChangeAspect="1"/>
          </p:cNvPicPr>
          <p:nvPr/>
        </p:nvPicPr>
        <p:blipFill>
          <a:blip r:embed="rId4"/>
          <a:srcRect l="32604" t="41557" r="40388" b="35136"/>
          <a:stretch>
            <a:fillRect/>
          </a:stretch>
        </p:blipFill>
        <p:spPr>
          <a:xfrm>
            <a:off x="10053425" y="619077"/>
            <a:ext cx="1053467" cy="1186595"/>
          </a:xfrm>
          <a:prstGeom prst="rect">
            <a:avLst/>
          </a:prstGeom>
        </p:spPr>
      </p:pic>
      <p:sp>
        <p:nvSpPr>
          <p:cNvPr id="5" name="Titel 1">
            <a:extLst>
              <a:ext uri="{FF2B5EF4-FFF2-40B4-BE49-F238E27FC236}">
                <a16:creationId xmlns:a16="http://schemas.microsoft.com/office/drawing/2014/main" id="{E9F5F8AE-D4D2-AFCB-D22F-0200AE540806}"/>
              </a:ext>
            </a:extLst>
          </p:cNvPr>
          <p:cNvSpPr txBox="1">
            <a:spLocks/>
          </p:cNvSpPr>
          <p:nvPr/>
        </p:nvSpPr>
        <p:spPr>
          <a:xfrm>
            <a:off x="413059" y="478273"/>
            <a:ext cx="10255682"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Hvad er natarbejde?</a:t>
            </a:r>
            <a:endParaRPr lang="da-DK" sz="3200" i="1" dirty="0">
              <a:solidFill>
                <a:srgbClr val="FF00FF"/>
              </a:solidFill>
              <a:latin typeface="DM Sans 14pt Medium" pitchFamily="2" charset="77"/>
            </a:endParaRPr>
          </a:p>
        </p:txBody>
      </p:sp>
      <p:pic>
        <p:nvPicPr>
          <p:cNvPr id="14" name="Billede 13" descr="Et billede, der indeholder skærmbillede, Rektangel, kvadratisk, sort&#10;&#10;AI-genereret indhold kan være ukorrekt.">
            <a:extLst>
              <a:ext uri="{FF2B5EF4-FFF2-40B4-BE49-F238E27FC236}">
                <a16:creationId xmlns:a16="http://schemas.microsoft.com/office/drawing/2014/main" id="{DFF3E9FB-06E8-29D2-A7AD-1A783C3FA3CC}"/>
              </a:ext>
            </a:extLst>
          </p:cNvPr>
          <p:cNvPicPr>
            <a:picLocks noChangeAspect="1"/>
          </p:cNvPicPr>
          <p:nvPr/>
        </p:nvPicPr>
        <p:blipFill>
          <a:blip r:embed="rId2"/>
          <a:srcRect l="14638" t="17187" r="20111" b="16761"/>
          <a:stretch>
            <a:fillRect/>
          </a:stretch>
        </p:blipFill>
        <p:spPr>
          <a:xfrm>
            <a:off x="5919040" y="2286864"/>
            <a:ext cx="4628678" cy="2791030"/>
          </a:xfrm>
          <a:prstGeom prst="rect">
            <a:avLst/>
          </a:prstGeom>
        </p:spPr>
      </p:pic>
      <p:sp>
        <p:nvSpPr>
          <p:cNvPr id="4" name="Tekstfelt 3">
            <a:extLst>
              <a:ext uri="{FF2B5EF4-FFF2-40B4-BE49-F238E27FC236}">
                <a16:creationId xmlns:a16="http://schemas.microsoft.com/office/drawing/2014/main" id="{0565944B-BB95-3752-61E3-4B598648CBE4}"/>
              </a:ext>
            </a:extLst>
          </p:cNvPr>
          <p:cNvSpPr txBox="1"/>
          <p:nvPr/>
        </p:nvSpPr>
        <p:spPr>
          <a:xfrm>
            <a:off x="6740920" y="2925505"/>
            <a:ext cx="2984918" cy="1569660"/>
          </a:xfrm>
          <a:prstGeom prst="rect">
            <a:avLst/>
          </a:prstGeom>
          <a:noFill/>
        </p:spPr>
        <p:txBody>
          <a:bodyPr wrap="square" rtlCol="0">
            <a:spAutoFit/>
          </a:bodyPr>
          <a:lstStyle/>
          <a:p>
            <a:pPr algn="ctr"/>
            <a:r>
              <a:rPr lang="da-DK" sz="1600" dirty="0">
                <a:latin typeface="DM Sans 14pt Light" pitchFamily="2" charset="77"/>
              </a:rPr>
              <a:t>En natperiode er mindst 7 timer, typisk mellem </a:t>
            </a:r>
            <a:r>
              <a:rPr lang="da-DK" sz="1600" b="1" dirty="0">
                <a:latin typeface="DM Sans 14pt SemiBold" pitchFamily="2" charset="77"/>
              </a:rPr>
              <a:t>kl. 00.00 og 05.00. </a:t>
            </a:r>
            <a:r>
              <a:rPr lang="da-DK" sz="1600" dirty="0">
                <a:latin typeface="DM Sans 14pt Light" pitchFamily="2" charset="77"/>
              </a:rPr>
              <a:t>På det offentlige område er natperioden aftalt fra </a:t>
            </a:r>
            <a:r>
              <a:rPr lang="da-DK" sz="1600" b="1" dirty="0">
                <a:latin typeface="DM Sans 14pt SemiBold" pitchFamily="2" charset="77"/>
              </a:rPr>
              <a:t>kl. 22.00 til 05.00</a:t>
            </a:r>
            <a:r>
              <a:rPr lang="da-DK" sz="1600" dirty="0">
                <a:latin typeface="DM Sans 14pt Light" pitchFamily="2" charset="77"/>
              </a:rPr>
              <a:t>, men </a:t>
            </a:r>
          </a:p>
          <a:p>
            <a:pPr algn="ctr"/>
            <a:r>
              <a:rPr lang="da-DK" sz="1600" dirty="0">
                <a:latin typeface="DM Sans 14pt Light" pitchFamily="2" charset="77"/>
              </a:rPr>
              <a:t>kan variere lokalt</a:t>
            </a:r>
          </a:p>
        </p:txBody>
      </p:sp>
    </p:spTree>
    <p:extLst>
      <p:ext uri="{BB962C8B-B14F-4D97-AF65-F5344CB8AC3E}">
        <p14:creationId xmlns:p14="http://schemas.microsoft.com/office/powerpoint/2010/main" val="939403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13019-713A-1073-617B-930173D6B709}"/>
            </a:ext>
          </a:extLst>
        </p:cNvPr>
        <p:cNvGrpSpPr/>
        <p:nvPr/>
      </p:nvGrpSpPr>
      <p:grpSpPr>
        <a:xfrm>
          <a:off x="0" y="0"/>
          <a:ext cx="0" cy="0"/>
          <a:chOff x="0" y="0"/>
          <a:chExt cx="0" cy="0"/>
        </a:xfrm>
      </p:grpSpPr>
      <p:pic>
        <p:nvPicPr>
          <p:cNvPr id="3" name="Billede 2" descr="Et billede, der indeholder skærmbillede, Rektangel, kvadratisk, sort&#10;&#10;AI-genereret indhold kan være ukorrekt.">
            <a:extLst>
              <a:ext uri="{FF2B5EF4-FFF2-40B4-BE49-F238E27FC236}">
                <a16:creationId xmlns:a16="http://schemas.microsoft.com/office/drawing/2014/main" id="{A08DCCF7-2ED5-537E-EC4A-15442F681339}"/>
              </a:ext>
            </a:extLst>
          </p:cNvPr>
          <p:cNvPicPr>
            <a:picLocks noChangeAspect="1"/>
          </p:cNvPicPr>
          <p:nvPr/>
        </p:nvPicPr>
        <p:blipFill>
          <a:blip r:embed="rId3"/>
          <a:srcRect l="14638" t="17187" r="20111" b="16761"/>
          <a:stretch>
            <a:fillRect/>
          </a:stretch>
        </p:blipFill>
        <p:spPr>
          <a:xfrm>
            <a:off x="201046" y="3342758"/>
            <a:ext cx="4153282" cy="3026183"/>
          </a:xfrm>
          <a:prstGeom prst="rect">
            <a:avLst/>
          </a:prstGeom>
        </p:spPr>
      </p:pic>
      <p:sp>
        <p:nvSpPr>
          <p:cNvPr id="11" name="Tekstfelt 10">
            <a:extLst>
              <a:ext uri="{FF2B5EF4-FFF2-40B4-BE49-F238E27FC236}">
                <a16:creationId xmlns:a16="http://schemas.microsoft.com/office/drawing/2014/main" id="{F88929BB-6826-C3D1-B1ED-599E29383323}"/>
              </a:ext>
            </a:extLst>
          </p:cNvPr>
          <p:cNvSpPr txBox="1"/>
          <p:nvPr/>
        </p:nvSpPr>
        <p:spPr>
          <a:xfrm>
            <a:off x="738441" y="4107247"/>
            <a:ext cx="3078492" cy="1292662"/>
          </a:xfrm>
          <a:prstGeom prst="rect">
            <a:avLst/>
          </a:prstGeom>
          <a:noFill/>
        </p:spPr>
        <p:txBody>
          <a:bodyPr wrap="square" lIns="0" tIns="0" rIns="0" bIns="0" rtlCol="0">
            <a:spAutoFit/>
          </a:bodyPr>
          <a:lstStyle/>
          <a:p>
            <a:pPr algn="ctr"/>
            <a:r>
              <a:rPr lang="da-DK" sz="1400" b="1" dirty="0">
                <a:latin typeface="DM Sans 14pt SemiBold" pitchFamily="2" charset="77"/>
              </a:rPr>
              <a:t>Arbejdsmiljø</a:t>
            </a:r>
          </a:p>
          <a:p>
            <a:pPr algn="ctr"/>
            <a:endParaRPr lang="da-DK" sz="1400" dirty="0">
              <a:latin typeface="DM Sans 14pt Light" pitchFamily="2" charset="77"/>
            </a:endParaRPr>
          </a:p>
          <a:p>
            <a:pPr algn="ctr"/>
            <a:r>
              <a:rPr lang="da-DK" sz="1400" dirty="0">
                <a:latin typeface="DM Sans 14pt Light" pitchFamily="2" charset="77"/>
              </a:rPr>
              <a:t>Regulering via Arbejdsmiljøloven, lokale aftaler og overenskomster; arbejdsgiver skal forebygge sundhedsrisici</a:t>
            </a:r>
          </a:p>
        </p:txBody>
      </p:sp>
      <p:pic>
        <p:nvPicPr>
          <p:cNvPr id="12" name="Billede 11" descr="Et billede, der indeholder skærmbillede, Rektangel, kvadratisk, sort&#10;&#10;AI-genereret indhold kan være ukorrekt.">
            <a:extLst>
              <a:ext uri="{FF2B5EF4-FFF2-40B4-BE49-F238E27FC236}">
                <a16:creationId xmlns:a16="http://schemas.microsoft.com/office/drawing/2014/main" id="{C4D280BC-45B9-FBD1-4CF9-CFD0C70263E3}"/>
              </a:ext>
            </a:extLst>
          </p:cNvPr>
          <p:cNvPicPr>
            <a:picLocks noChangeAspect="1"/>
          </p:cNvPicPr>
          <p:nvPr/>
        </p:nvPicPr>
        <p:blipFill>
          <a:blip r:embed="rId3"/>
          <a:srcRect l="14638" t="17187" r="20111" b="16761"/>
          <a:stretch>
            <a:fillRect/>
          </a:stretch>
        </p:blipFill>
        <p:spPr>
          <a:xfrm rot="10800000">
            <a:off x="3967053" y="3350716"/>
            <a:ext cx="4153282" cy="3026183"/>
          </a:xfrm>
          <a:prstGeom prst="rect">
            <a:avLst/>
          </a:prstGeom>
        </p:spPr>
      </p:pic>
      <p:pic>
        <p:nvPicPr>
          <p:cNvPr id="13" name="Billede 12" descr="Et billede, der indeholder skærmbillede, Rektangel, kvadratisk, sort&#10;&#10;AI-genereret indhold kan være ukorrekt.">
            <a:extLst>
              <a:ext uri="{FF2B5EF4-FFF2-40B4-BE49-F238E27FC236}">
                <a16:creationId xmlns:a16="http://schemas.microsoft.com/office/drawing/2014/main" id="{8E250228-86C9-A410-FF79-15BEC0537C28}"/>
              </a:ext>
            </a:extLst>
          </p:cNvPr>
          <p:cNvPicPr>
            <a:picLocks noChangeAspect="1"/>
          </p:cNvPicPr>
          <p:nvPr/>
        </p:nvPicPr>
        <p:blipFill>
          <a:blip r:embed="rId3"/>
          <a:srcRect l="14638" t="17187" r="20111" b="16761"/>
          <a:stretch>
            <a:fillRect/>
          </a:stretch>
        </p:blipFill>
        <p:spPr>
          <a:xfrm>
            <a:off x="7723467" y="3335726"/>
            <a:ext cx="4153282" cy="3026183"/>
          </a:xfrm>
          <a:prstGeom prst="rect">
            <a:avLst/>
          </a:prstGeom>
        </p:spPr>
      </p:pic>
      <p:sp>
        <p:nvSpPr>
          <p:cNvPr id="2" name="Titel 1">
            <a:extLst>
              <a:ext uri="{FF2B5EF4-FFF2-40B4-BE49-F238E27FC236}">
                <a16:creationId xmlns:a16="http://schemas.microsoft.com/office/drawing/2014/main" id="{7E911775-ED0F-A12C-6D79-39B706430260}"/>
              </a:ext>
            </a:extLst>
          </p:cNvPr>
          <p:cNvSpPr txBox="1">
            <a:spLocks/>
          </p:cNvSpPr>
          <p:nvPr/>
        </p:nvSpPr>
        <p:spPr>
          <a:xfrm>
            <a:off x="413059" y="478273"/>
            <a:ext cx="10255682"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Regulering af natarbejde</a:t>
            </a:r>
            <a:endParaRPr lang="da-DK" sz="3200" i="1" dirty="0">
              <a:solidFill>
                <a:srgbClr val="FF00FF"/>
              </a:solidFill>
              <a:latin typeface="DM Sans 14pt Medium" pitchFamily="2" charset="77"/>
            </a:endParaRPr>
          </a:p>
        </p:txBody>
      </p:sp>
      <p:sp>
        <p:nvSpPr>
          <p:cNvPr id="4" name="Tekstfelt 3">
            <a:extLst>
              <a:ext uri="{FF2B5EF4-FFF2-40B4-BE49-F238E27FC236}">
                <a16:creationId xmlns:a16="http://schemas.microsoft.com/office/drawing/2014/main" id="{D2850088-E822-4F13-ED5C-FC3CA4F5A7BD}"/>
              </a:ext>
            </a:extLst>
          </p:cNvPr>
          <p:cNvSpPr txBox="1"/>
          <p:nvPr/>
        </p:nvSpPr>
        <p:spPr>
          <a:xfrm>
            <a:off x="839788" y="1894311"/>
            <a:ext cx="5411110" cy="954107"/>
          </a:xfrm>
          <a:prstGeom prst="rect">
            <a:avLst/>
          </a:prstGeom>
          <a:noFill/>
        </p:spPr>
        <p:txBody>
          <a:bodyPr wrap="square" rtlCol="0">
            <a:spAutoFit/>
          </a:bodyPr>
          <a:lstStyle/>
          <a:p>
            <a:r>
              <a:rPr lang="da-DK" sz="1400" dirty="0">
                <a:latin typeface="DM Sans 14pt Light" pitchFamily="2" charset="77"/>
              </a:rPr>
              <a:t>Natarbejde kan være nødvendigt i mange brancher, men det kan påvirke medarbejdernes søvn, helbred og trivsel. Derfor er der fastsat regler og rammer, der skal sikre, at natarbejdet udføres på en måde, der beskytter natarbejderens sundhed</a:t>
            </a:r>
          </a:p>
        </p:txBody>
      </p:sp>
      <p:sp>
        <p:nvSpPr>
          <p:cNvPr id="5" name="Tekstfelt 4">
            <a:extLst>
              <a:ext uri="{FF2B5EF4-FFF2-40B4-BE49-F238E27FC236}">
                <a16:creationId xmlns:a16="http://schemas.microsoft.com/office/drawing/2014/main" id="{0F80AE3E-003B-0738-62EF-B17215343942}"/>
              </a:ext>
            </a:extLst>
          </p:cNvPr>
          <p:cNvSpPr txBox="1"/>
          <p:nvPr/>
        </p:nvSpPr>
        <p:spPr>
          <a:xfrm>
            <a:off x="4556552" y="4109755"/>
            <a:ext cx="2914321" cy="1508105"/>
          </a:xfrm>
          <a:prstGeom prst="rect">
            <a:avLst/>
          </a:prstGeom>
          <a:noFill/>
        </p:spPr>
        <p:txBody>
          <a:bodyPr wrap="square" lIns="0" tIns="0" rIns="0" bIns="0" rtlCol="0">
            <a:spAutoFit/>
          </a:bodyPr>
          <a:lstStyle/>
          <a:p>
            <a:pPr algn="ctr"/>
            <a:r>
              <a:rPr lang="da-DK" sz="1400" b="1" dirty="0">
                <a:latin typeface="DM Sans 14pt SemiBold" pitchFamily="2" charset="77"/>
              </a:rPr>
              <a:t>Årlig drøftelse</a:t>
            </a:r>
          </a:p>
          <a:p>
            <a:pPr algn="ctr"/>
            <a:endParaRPr lang="da-DK" sz="1400" dirty="0">
              <a:latin typeface="DM Sans 14pt Light" pitchFamily="2" charset="77"/>
            </a:endParaRPr>
          </a:p>
          <a:p>
            <a:pPr algn="ctr"/>
            <a:r>
              <a:rPr lang="da-DK" sz="1400" dirty="0">
                <a:latin typeface="DM Sans 14pt Light" pitchFamily="2" charset="77"/>
              </a:rPr>
              <a:t>MED-udvalget vurderer lokale initiativer for at reducere sundhedsrisici; supplerer lovgivningen og </a:t>
            </a:r>
            <a:r>
              <a:rPr lang="da-DK" sz="1400" dirty="0" err="1">
                <a:latin typeface="DM Sans 14pt Light" pitchFamily="2" charset="77"/>
              </a:rPr>
              <a:t>overens-komstaftaler</a:t>
            </a:r>
            <a:endParaRPr lang="da-DK" sz="1400" dirty="0">
              <a:latin typeface="DM Sans 14pt Light" pitchFamily="2" charset="77"/>
            </a:endParaRPr>
          </a:p>
        </p:txBody>
      </p:sp>
      <p:sp>
        <p:nvSpPr>
          <p:cNvPr id="6" name="Tekstfelt 5">
            <a:extLst>
              <a:ext uri="{FF2B5EF4-FFF2-40B4-BE49-F238E27FC236}">
                <a16:creationId xmlns:a16="http://schemas.microsoft.com/office/drawing/2014/main" id="{D5644AA4-F24E-F1A9-075E-B8F441C00215}"/>
              </a:ext>
            </a:extLst>
          </p:cNvPr>
          <p:cNvSpPr txBox="1"/>
          <p:nvPr/>
        </p:nvSpPr>
        <p:spPr>
          <a:xfrm>
            <a:off x="8408952" y="4107247"/>
            <a:ext cx="2752332" cy="1508105"/>
          </a:xfrm>
          <a:prstGeom prst="rect">
            <a:avLst/>
          </a:prstGeom>
          <a:noFill/>
        </p:spPr>
        <p:txBody>
          <a:bodyPr wrap="square" lIns="0" tIns="0" rIns="0" bIns="0" rtlCol="0">
            <a:spAutoFit/>
          </a:bodyPr>
          <a:lstStyle/>
          <a:p>
            <a:pPr algn="ctr"/>
            <a:r>
              <a:rPr lang="da-DK" sz="1400" b="1" dirty="0">
                <a:latin typeface="DM Sans 14pt SemiBold" pitchFamily="2" charset="77"/>
              </a:rPr>
              <a:t>Helbredskontrol</a:t>
            </a:r>
          </a:p>
          <a:p>
            <a:pPr algn="ctr"/>
            <a:endParaRPr lang="da-DK" sz="1400" dirty="0">
              <a:latin typeface="DM Sans 14pt Light" pitchFamily="2" charset="77"/>
            </a:endParaRPr>
          </a:p>
          <a:p>
            <a:pPr algn="ctr"/>
            <a:r>
              <a:rPr lang="da-DK" sz="1400" dirty="0">
                <a:latin typeface="DM Sans 14pt Light" pitchFamily="2" charset="77"/>
              </a:rPr>
              <a:t>Der er krav om helbredskontrol: Natarbejdere skal have tilbud om en helbredskontrol, inden de starter på arbejdet og mindst hvert tredje år</a:t>
            </a:r>
          </a:p>
        </p:txBody>
      </p:sp>
      <p:pic>
        <p:nvPicPr>
          <p:cNvPr id="7" name="Billede 6">
            <a:extLst>
              <a:ext uri="{FF2B5EF4-FFF2-40B4-BE49-F238E27FC236}">
                <a16:creationId xmlns:a16="http://schemas.microsoft.com/office/drawing/2014/main" id="{290B9274-511D-25B3-8FAA-9C49B7889ECD}"/>
              </a:ext>
            </a:extLst>
          </p:cNvPr>
          <p:cNvPicPr>
            <a:picLocks noChangeAspect="1"/>
          </p:cNvPicPr>
          <p:nvPr/>
        </p:nvPicPr>
        <p:blipFill>
          <a:blip r:embed="rId4"/>
          <a:stretch>
            <a:fillRect/>
          </a:stretch>
        </p:blipFill>
        <p:spPr>
          <a:xfrm rot="538881">
            <a:off x="7153451" y="496831"/>
            <a:ext cx="3602588" cy="2571640"/>
          </a:xfrm>
          <a:prstGeom prst="rect">
            <a:avLst/>
          </a:prstGeom>
        </p:spPr>
      </p:pic>
    </p:spTree>
    <p:extLst>
      <p:ext uri="{BB962C8B-B14F-4D97-AF65-F5344CB8AC3E}">
        <p14:creationId xmlns:p14="http://schemas.microsoft.com/office/powerpoint/2010/main" val="3148579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7EFBA-26C7-899F-737C-1BD723E83EA1}"/>
            </a:ext>
          </a:extLst>
        </p:cNvPr>
        <p:cNvGrpSpPr/>
        <p:nvPr/>
      </p:nvGrpSpPr>
      <p:grpSpPr>
        <a:xfrm>
          <a:off x="0" y="0"/>
          <a:ext cx="0" cy="0"/>
          <a:chOff x="0" y="0"/>
          <a:chExt cx="0" cy="0"/>
        </a:xfrm>
      </p:grpSpPr>
      <p:pic>
        <p:nvPicPr>
          <p:cNvPr id="3" name="Billede 2" descr="Et billede, der indeholder skærmbillede, Rektangel, kvadratisk, sort&#10;&#10;AI-genereret indhold kan være ukorrekt.">
            <a:extLst>
              <a:ext uri="{FF2B5EF4-FFF2-40B4-BE49-F238E27FC236}">
                <a16:creationId xmlns:a16="http://schemas.microsoft.com/office/drawing/2014/main" id="{A1CBFAC1-FAB6-5E73-E8EA-6347D132B0BB}"/>
              </a:ext>
            </a:extLst>
          </p:cNvPr>
          <p:cNvPicPr>
            <a:picLocks noChangeAspect="1"/>
          </p:cNvPicPr>
          <p:nvPr/>
        </p:nvPicPr>
        <p:blipFill>
          <a:blip r:embed="rId3"/>
          <a:srcRect l="14638" t="17187" r="20111" b="16761"/>
          <a:stretch>
            <a:fillRect/>
          </a:stretch>
        </p:blipFill>
        <p:spPr>
          <a:xfrm>
            <a:off x="6054910" y="1518144"/>
            <a:ext cx="3089435" cy="1275975"/>
          </a:xfrm>
          <a:prstGeom prst="rect">
            <a:avLst/>
          </a:prstGeom>
        </p:spPr>
      </p:pic>
      <p:pic>
        <p:nvPicPr>
          <p:cNvPr id="16" name="Billede 15" descr="Et billede, der indeholder skærmbillede, Rektangel, kvadratisk, sort&#10;&#10;AI-genereret indhold kan være ukorrekt.">
            <a:extLst>
              <a:ext uri="{FF2B5EF4-FFF2-40B4-BE49-F238E27FC236}">
                <a16:creationId xmlns:a16="http://schemas.microsoft.com/office/drawing/2014/main" id="{E299A32F-AD91-BF34-F70A-7073FAC0D02B}"/>
              </a:ext>
            </a:extLst>
          </p:cNvPr>
          <p:cNvPicPr>
            <a:picLocks noChangeAspect="1"/>
          </p:cNvPicPr>
          <p:nvPr/>
        </p:nvPicPr>
        <p:blipFill>
          <a:blip r:embed="rId3"/>
          <a:srcRect l="14638" t="17187" r="20111" b="16761"/>
          <a:stretch>
            <a:fillRect/>
          </a:stretch>
        </p:blipFill>
        <p:spPr>
          <a:xfrm>
            <a:off x="6082206" y="4048642"/>
            <a:ext cx="3089435" cy="1275975"/>
          </a:xfrm>
          <a:prstGeom prst="rect">
            <a:avLst/>
          </a:prstGeom>
        </p:spPr>
      </p:pic>
      <p:sp>
        <p:nvSpPr>
          <p:cNvPr id="8" name="Tekstfelt 7">
            <a:extLst>
              <a:ext uri="{FF2B5EF4-FFF2-40B4-BE49-F238E27FC236}">
                <a16:creationId xmlns:a16="http://schemas.microsoft.com/office/drawing/2014/main" id="{1F85B6B5-11D1-7654-7EDE-1AE388A97C10}"/>
              </a:ext>
            </a:extLst>
          </p:cNvPr>
          <p:cNvSpPr txBox="1"/>
          <p:nvPr/>
        </p:nvSpPr>
        <p:spPr>
          <a:xfrm>
            <a:off x="5738915" y="2033959"/>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Hjertesygdomme</a:t>
            </a:r>
          </a:p>
        </p:txBody>
      </p:sp>
      <p:pic>
        <p:nvPicPr>
          <p:cNvPr id="15" name="Billede 14" descr="Et billede, der indeholder skærmbillede, Rektangel, kvadratisk, sort&#10;&#10;AI-genereret indhold kan være ukorrekt.">
            <a:extLst>
              <a:ext uri="{FF2B5EF4-FFF2-40B4-BE49-F238E27FC236}">
                <a16:creationId xmlns:a16="http://schemas.microsoft.com/office/drawing/2014/main" id="{9AF2F9E8-597E-B0A9-6FDD-8AE3200C98B2}"/>
              </a:ext>
            </a:extLst>
          </p:cNvPr>
          <p:cNvPicPr>
            <a:picLocks noChangeAspect="1"/>
          </p:cNvPicPr>
          <p:nvPr/>
        </p:nvPicPr>
        <p:blipFill>
          <a:blip r:embed="rId3"/>
          <a:srcRect l="14638" t="17187" r="20111" b="16761"/>
          <a:stretch>
            <a:fillRect/>
          </a:stretch>
        </p:blipFill>
        <p:spPr>
          <a:xfrm>
            <a:off x="3164296" y="1510293"/>
            <a:ext cx="3089435" cy="1275975"/>
          </a:xfrm>
          <a:prstGeom prst="rect">
            <a:avLst/>
          </a:prstGeom>
        </p:spPr>
      </p:pic>
      <p:pic>
        <p:nvPicPr>
          <p:cNvPr id="18" name="Billede 17" descr="Et billede, der indeholder skærmbillede, Rektangel, kvadratisk, sort&#10;&#10;AI-genereret indhold kan være ukorrekt.">
            <a:extLst>
              <a:ext uri="{FF2B5EF4-FFF2-40B4-BE49-F238E27FC236}">
                <a16:creationId xmlns:a16="http://schemas.microsoft.com/office/drawing/2014/main" id="{EFBC034F-DA8B-0969-A15C-77E0CAA351EA}"/>
              </a:ext>
            </a:extLst>
          </p:cNvPr>
          <p:cNvPicPr>
            <a:picLocks noChangeAspect="1"/>
          </p:cNvPicPr>
          <p:nvPr/>
        </p:nvPicPr>
        <p:blipFill>
          <a:blip r:embed="rId3"/>
          <a:srcRect l="14638" t="17187" r="20111" b="16761"/>
          <a:stretch>
            <a:fillRect/>
          </a:stretch>
        </p:blipFill>
        <p:spPr>
          <a:xfrm>
            <a:off x="3164296" y="2763498"/>
            <a:ext cx="3089435" cy="1275975"/>
          </a:xfrm>
          <a:prstGeom prst="rect">
            <a:avLst/>
          </a:prstGeom>
        </p:spPr>
      </p:pic>
      <p:pic>
        <p:nvPicPr>
          <p:cNvPr id="19" name="Billede 18" descr="Et billede, der indeholder skærmbillede, Rektangel, kvadratisk, sort&#10;&#10;AI-genereret indhold kan være ukorrekt.">
            <a:extLst>
              <a:ext uri="{FF2B5EF4-FFF2-40B4-BE49-F238E27FC236}">
                <a16:creationId xmlns:a16="http://schemas.microsoft.com/office/drawing/2014/main" id="{079B65DD-FF41-0774-456E-C73F8F905A80}"/>
              </a:ext>
            </a:extLst>
          </p:cNvPr>
          <p:cNvPicPr>
            <a:picLocks noChangeAspect="1"/>
          </p:cNvPicPr>
          <p:nvPr/>
        </p:nvPicPr>
        <p:blipFill>
          <a:blip r:embed="rId3"/>
          <a:srcRect l="14638" t="17187" r="20111" b="16761"/>
          <a:stretch>
            <a:fillRect/>
          </a:stretch>
        </p:blipFill>
        <p:spPr>
          <a:xfrm rot="10800000">
            <a:off x="3223407" y="4009531"/>
            <a:ext cx="3089435" cy="1275975"/>
          </a:xfrm>
          <a:prstGeom prst="rect">
            <a:avLst/>
          </a:prstGeom>
        </p:spPr>
      </p:pic>
      <p:pic>
        <p:nvPicPr>
          <p:cNvPr id="23" name="Billede 22" descr="Et billede, der indeholder skærmbillede, Rektangel, kvadratisk, sort&#10;&#10;AI-genereret indhold kan være ukorrekt.">
            <a:extLst>
              <a:ext uri="{FF2B5EF4-FFF2-40B4-BE49-F238E27FC236}">
                <a16:creationId xmlns:a16="http://schemas.microsoft.com/office/drawing/2014/main" id="{5CD6EFF2-80A6-040A-6C61-2B16028A5380}"/>
              </a:ext>
            </a:extLst>
          </p:cNvPr>
          <p:cNvPicPr>
            <a:picLocks noChangeAspect="1"/>
          </p:cNvPicPr>
          <p:nvPr/>
        </p:nvPicPr>
        <p:blipFill>
          <a:blip r:embed="rId3"/>
          <a:srcRect l="14638" t="17187" r="20111" b="16761"/>
          <a:stretch>
            <a:fillRect/>
          </a:stretch>
        </p:blipFill>
        <p:spPr>
          <a:xfrm rot="10800000">
            <a:off x="6082206" y="2777825"/>
            <a:ext cx="3089435" cy="1275975"/>
          </a:xfrm>
          <a:prstGeom prst="rect">
            <a:avLst/>
          </a:prstGeom>
        </p:spPr>
      </p:pic>
      <p:sp>
        <p:nvSpPr>
          <p:cNvPr id="21" name="Tekstfelt 20">
            <a:extLst>
              <a:ext uri="{FF2B5EF4-FFF2-40B4-BE49-F238E27FC236}">
                <a16:creationId xmlns:a16="http://schemas.microsoft.com/office/drawing/2014/main" id="{EECEE2E2-DC79-9268-5023-77507743A2E0}"/>
              </a:ext>
            </a:extLst>
          </p:cNvPr>
          <p:cNvSpPr txBox="1"/>
          <p:nvPr/>
        </p:nvSpPr>
        <p:spPr>
          <a:xfrm>
            <a:off x="6356391" y="4541795"/>
            <a:ext cx="2541063" cy="246221"/>
          </a:xfrm>
          <a:prstGeom prst="rect">
            <a:avLst/>
          </a:prstGeom>
          <a:noFill/>
        </p:spPr>
        <p:txBody>
          <a:bodyPr wrap="square" lIns="0" tIns="0" rIns="0" bIns="0" rtlCol="0">
            <a:spAutoFit/>
          </a:bodyPr>
          <a:lstStyle/>
          <a:p>
            <a:pPr algn="ctr"/>
            <a:r>
              <a:rPr lang="da-DK" sz="1600" dirty="0">
                <a:latin typeface="DM Sans 14pt Medium" pitchFamily="2" charset="77"/>
              </a:rPr>
              <a:t>Ulykker</a:t>
            </a:r>
          </a:p>
        </p:txBody>
      </p:sp>
      <p:sp>
        <p:nvSpPr>
          <p:cNvPr id="7" name="Tekstfelt 6">
            <a:extLst>
              <a:ext uri="{FF2B5EF4-FFF2-40B4-BE49-F238E27FC236}">
                <a16:creationId xmlns:a16="http://schemas.microsoft.com/office/drawing/2014/main" id="{36F52DC8-CC43-D9C3-D0DF-68B39292B944}"/>
              </a:ext>
            </a:extLst>
          </p:cNvPr>
          <p:cNvSpPr txBox="1"/>
          <p:nvPr/>
        </p:nvSpPr>
        <p:spPr>
          <a:xfrm>
            <a:off x="2848302" y="3268878"/>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Type 2-diabetes</a:t>
            </a:r>
          </a:p>
        </p:txBody>
      </p:sp>
      <p:sp>
        <p:nvSpPr>
          <p:cNvPr id="9" name="Tekstfelt 8">
            <a:extLst>
              <a:ext uri="{FF2B5EF4-FFF2-40B4-BE49-F238E27FC236}">
                <a16:creationId xmlns:a16="http://schemas.microsoft.com/office/drawing/2014/main" id="{F4B7F3A2-4788-DB91-D4DC-6724378347E7}"/>
              </a:ext>
            </a:extLst>
          </p:cNvPr>
          <p:cNvSpPr txBox="1"/>
          <p:nvPr/>
        </p:nvSpPr>
        <p:spPr>
          <a:xfrm>
            <a:off x="2907414" y="4524407"/>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Mentalt helbred</a:t>
            </a:r>
          </a:p>
        </p:txBody>
      </p:sp>
      <p:sp>
        <p:nvSpPr>
          <p:cNvPr id="24" name="Tekstfelt 23">
            <a:extLst>
              <a:ext uri="{FF2B5EF4-FFF2-40B4-BE49-F238E27FC236}">
                <a16:creationId xmlns:a16="http://schemas.microsoft.com/office/drawing/2014/main" id="{587AF391-0837-F164-9F07-AD976549D09E}"/>
              </a:ext>
            </a:extLst>
          </p:cNvPr>
          <p:cNvSpPr txBox="1"/>
          <p:nvPr/>
        </p:nvSpPr>
        <p:spPr>
          <a:xfrm>
            <a:off x="5738915" y="3266596"/>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Kræft</a:t>
            </a:r>
          </a:p>
        </p:txBody>
      </p:sp>
      <p:sp>
        <p:nvSpPr>
          <p:cNvPr id="11" name="Tekstfelt 10">
            <a:extLst>
              <a:ext uri="{FF2B5EF4-FFF2-40B4-BE49-F238E27FC236}">
                <a16:creationId xmlns:a16="http://schemas.microsoft.com/office/drawing/2014/main" id="{6FB9C75E-CBD6-B8E4-14E6-B63B9979EA6C}"/>
              </a:ext>
            </a:extLst>
          </p:cNvPr>
          <p:cNvSpPr txBox="1"/>
          <p:nvPr/>
        </p:nvSpPr>
        <p:spPr>
          <a:xfrm>
            <a:off x="2887091" y="2019867"/>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Mave-og tarmlidelser</a:t>
            </a:r>
          </a:p>
        </p:txBody>
      </p:sp>
      <p:sp>
        <p:nvSpPr>
          <p:cNvPr id="26" name="Rektangel 25">
            <a:extLst>
              <a:ext uri="{FF2B5EF4-FFF2-40B4-BE49-F238E27FC236}">
                <a16:creationId xmlns:a16="http://schemas.microsoft.com/office/drawing/2014/main" id="{9911FBF7-31CB-E865-D8EF-30011AFDBF1C}"/>
              </a:ext>
            </a:extLst>
          </p:cNvPr>
          <p:cNvSpPr/>
          <p:nvPr/>
        </p:nvSpPr>
        <p:spPr>
          <a:xfrm>
            <a:off x="1087045" y="4541795"/>
            <a:ext cx="2661315" cy="12799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767AE84D-F62D-9F36-7A02-E6363454A3B1}"/>
              </a:ext>
            </a:extLst>
          </p:cNvPr>
          <p:cNvSpPr txBox="1">
            <a:spLocks/>
          </p:cNvSpPr>
          <p:nvPr/>
        </p:nvSpPr>
        <p:spPr>
          <a:xfrm>
            <a:off x="413059" y="478273"/>
            <a:ext cx="10255682"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Helbredsrisici ved natarbejde</a:t>
            </a:r>
            <a:endParaRPr lang="da-DK" sz="3200" i="1" dirty="0">
              <a:solidFill>
                <a:srgbClr val="FF00FF"/>
              </a:solidFill>
              <a:latin typeface="DM Sans 14pt Medium" pitchFamily="2" charset="77"/>
            </a:endParaRPr>
          </a:p>
        </p:txBody>
      </p:sp>
      <p:pic>
        <p:nvPicPr>
          <p:cNvPr id="27" name="Billede 26" descr="Et billede, der indeholder mørke, Grafik, nat, kunst&#10;&#10;AI-genereret indhold kan være ukorrekt.">
            <a:extLst>
              <a:ext uri="{FF2B5EF4-FFF2-40B4-BE49-F238E27FC236}">
                <a16:creationId xmlns:a16="http://schemas.microsoft.com/office/drawing/2014/main" id="{4C6F99AB-D62B-44F4-A514-2A166D90D829}"/>
              </a:ext>
            </a:extLst>
          </p:cNvPr>
          <p:cNvPicPr>
            <a:picLocks noChangeAspect="1"/>
          </p:cNvPicPr>
          <p:nvPr/>
        </p:nvPicPr>
        <p:blipFill>
          <a:blip r:embed="rId4"/>
          <a:srcRect l="33780" t="22363" r="48091" b="55528"/>
          <a:stretch>
            <a:fillRect/>
          </a:stretch>
        </p:blipFill>
        <p:spPr>
          <a:xfrm rot="353187">
            <a:off x="9792717" y="692042"/>
            <a:ext cx="1010530" cy="1226925"/>
          </a:xfrm>
          <a:prstGeom prst="rect">
            <a:avLst/>
          </a:prstGeom>
        </p:spPr>
      </p:pic>
      <p:pic>
        <p:nvPicPr>
          <p:cNvPr id="28" name="Billede 27" descr="Et billede, der indeholder mørke, Grafik, nat, kunst&#10;&#10;AI-genereret indhold kan være ukorrekt.">
            <a:extLst>
              <a:ext uri="{FF2B5EF4-FFF2-40B4-BE49-F238E27FC236}">
                <a16:creationId xmlns:a16="http://schemas.microsoft.com/office/drawing/2014/main" id="{4D471D7B-B2F8-D60B-8ACA-00BBD64AC844}"/>
              </a:ext>
            </a:extLst>
          </p:cNvPr>
          <p:cNvPicPr>
            <a:picLocks noChangeAspect="1"/>
          </p:cNvPicPr>
          <p:nvPr/>
        </p:nvPicPr>
        <p:blipFill>
          <a:blip r:embed="rId4"/>
          <a:srcRect l="33780" t="22363" r="48091" b="55528"/>
          <a:stretch>
            <a:fillRect/>
          </a:stretch>
        </p:blipFill>
        <p:spPr>
          <a:xfrm rot="18465333">
            <a:off x="1344500" y="2703301"/>
            <a:ext cx="748977" cy="909363"/>
          </a:xfrm>
          <a:prstGeom prst="rect">
            <a:avLst/>
          </a:prstGeom>
        </p:spPr>
      </p:pic>
      <p:pic>
        <p:nvPicPr>
          <p:cNvPr id="4" name="Billede 3" descr="Et billede, der indeholder skærmbillede, Rektangel, kvadratisk, sort&#10;&#10;AI-genereret indhold kan være ukorrekt.">
            <a:extLst>
              <a:ext uri="{FF2B5EF4-FFF2-40B4-BE49-F238E27FC236}">
                <a16:creationId xmlns:a16="http://schemas.microsoft.com/office/drawing/2014/main" id="{948E33F3-B93A-8888-A280-DC9BE912A2C7}"/>
              </a:ext>
            </a:extLst>
          </p:cNvPr>
          <p:cNvPicPr>
            <a:picLocks noChangeAspect="1"/>
          </p:cNvPicPr>
          <p:nvPr/>
        </p:nvPicPr>
        <p:blipFill>
          <a:blip r:embed="rId3"/>
          <a:srcRect l="14638" t="17187" r="20111" b="16761"/>
          <a:stretch>
            <a:fillRect/>
          </a:stretch>
        </p:blipFill>
        <p:spPr>
          <a:xfrm rot="10800000">
            <a:off x="799408" y="4503964"/>
            <a:ext cx="3089435" cy="1275975"/>
          </a:xfrm>
          <a:prstGeom prst="rect">
            <a:avLst/>
          </a:prstGeom>
        </p:spPr>
      </p:pic>
      <p:sp>
        <p:nvSpPr>
          <p:cNvPr id="10" name="Tekstfelt 9">
            <a:extLst>
              <a:ext uri="{FF2B5EF4-FFF2-40B4-BE49-F238E27FC236}">
                <a16:creationId xmlns:a16="http://schemas.microsoft.com/office/drawing/2014/main" id="{8B3CEAB5-A76E-DC36-8786-40020549B4E0}"/>
              </a:ext>
            </a:extLst>
          </p:cNvPr>
          <p:cNvSpPr txBox="1"/>
          <p:nvPr/>
        </p:nvSpPr>
        <p:spPr>
          <a:xfrm>
            <a:off x="1102251" y="4895729"/>
            <a:ext cx="2473100" cy="492443"/>
          </a:xfrm>
          <a:prstGeom prst="rect">
            <a:avLst/>
          </a:prstGeom>
          <a:noFill/>
        </p:spPr>
        <p:txBody>
          <a:bodyPr wrap="square" lIns="0" tIns="0" rIns="0" bIns="0" rtlCol="0">
            <a:spAutoFit/>
          </a:bodyPr>
          <a:lstStyle/>
          <a:p>
            <a:pPr algn="ctr"/>
            <a:r>
              <a:rPr lang="da-DK" sz="1600" dirty="0">
                <a:latin typeface="DM Sans 14pt Medium" pitchFamily="2" charset="77"/>
              </a:rPr>
              <a:t>Komplikationer </a:t>
            </a:r>
          </a:p>
          <a:p>
            <a:pPr algn="ctr"/>
            <a:r>
              <a:rPr lang="da-DK" sz="1600" dirty="0">
                <a:latin typeface="DM Sans 14pt Medium" pitchFamily="2" charset="77"/>
              </a:rPr>
              <a:t>i graviditet*</a:t>
            </a:r>
          </a:p>
        </p:txBody>
      </p:sp>
      <p:sp>
        <p:nvSpPr>
          <p:cNvPr id="5" name="Tekstfelt 4">
            <a:extLst>
              <a:ext uri="{FF2B5EF4-FFF2-40B4-BE49-F238E27FC236}">
                <a16:creationId xmlns:a16="http://schemas.microsoft.com/office/drawing/2014/main" id="{5FAF606A-8578-25A0-0744-F52BCFC84B29}"/>
              </a:ext>
            </a:extLst>
          </p:cNvPr>
          <p:cNvSpPr txBox="1"/>
          <p:nvPr/>
        </p:nvSpPr>
        <p:spPr>
          <a:xfrm>
            <a:off x="413059" y="6028986"/>
            <a:ext cx="4407425" cy="430887"/>
          </a:xfrm>
          <a:prstGeom prst="rect">
            <a:avLst/>
          </a:prstGeom>
          <a:noFill/>
        </p:spPr>
        <p:txBody>
          <a:bodyPr wrap="square" lIns="0" tIns="0" rIns="0" bIns="0" rtlCol="0">
            <a:spAutoFit/>
          </a:bodyPr>
          <a:lstStyle/>
          <a:p>
            <a:r>
              <a:rPr lang="da-DK" sz="1400" dirty="0">
                <a:solidFill>
                  <a:srgbClr val="0000FF"/>
                </a:solidFill>
              </a:rPr>
              <a:t>*Der ses en sammenhæng mellem natarbejde og forskellige komplikationer i forbindelse med graviditet</a:t>
            </a:r>
          </a:p>
        </p:txBody>
      </p:sp>
    </p:spTree>
    <p:extLst>
      <p:ext uri="{BB962C8B-B14F-4D97-AF65-F5344CB8AC3E}">
        <p14:creationId xmlns:p14="http://schemas.microsoft.com/office/powerpoint/2010/main" val="145599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86921-62E2-A13A-552A-BC0B2BA8AEB6}"/>
            </a:ext>
          </a:extLst>
        </p:cNvPr>
        <p:cNvGrpSpPr/>
        <p:nvPr/>
      </p:nvGrpSpPr>
      <p:grpSpPr>
        <a:xfrm>
          <a:off x="0" y="0"/>
          <a:ext cx="0" cy="0"/>
          <a:chOff x="0" y="0"/>
          <a:chExt cx="0" cy="0"/>
        </a:xfrm>
      </p:grpSpPr>
      <p:pic>
        <p:nvPicPr>
          <p:cNvPr id="3" name="Billede 2" descr="Et billede, der indeholder skærmbillede, Rektangel, kvadratisk, sort&#10;&#10;AI-genereret indhold kan være ukorrekt.">
            <a:extLst>
              <a:ext uri="{FF2B5EF4-FFF2-40B4-BE49-F238E27FC236}">
                <a16:creationId xmlns:a16="http://schemas.microsoft.com/office/drawing/2014/main" id="{2661C240-3540-63D6-33D3-FF80691B2015}"/>
              </a:ext>
            </a:extLst>
          </p:cNvPr>
          <p:cNvPicPr>
            <a:picLocks noChangeAspect="1"/>
          </p:cNvPicPr>
          <p:nvPr/>
        </p:nvPicPr>
        <p:blipFill>
          <a:blip r:embed="rId3"/>
          <a:srcRect l="14638" t="17187" r="20111" b="16761"/>
          <a:stretch>
            <a:fillRect/>
          </a:stretch>
        </p:blipFill>
        <p:spPr>
          <a:xfrm>
            <a:off x="1358235" y="2937367"/>
            <a:ext cx="3234452" cy="2356701"/>
          </a:xfrm>
          <a:prstGeom prst="rect">
            <a:avLst/>
          </a:prstGeom>
        </p:spPr>
      </p:pic>
      <p:sp>
        <p:nvSpPr>
          <p:cNvPr id="11" name="Tekstfelt 10">
            <a:extLst>
              <a:ext uri="{FF2B5EF4-FFF2-40B4-BE49-F238E27FC236}">
                <a16:creationId xmlns:a16="http://schemas.microsoft.com/office/drawing/2014/main" id="{0570486A-71B4-81E7-A401-2185663897E4}"/>
              </a:ext>
            </a:extLst>
          </p:cNvPr>
          <p:cNvSpPr txBox="1"/>
          <p:nvPr/>
        </p:nvSpPr>
        <p:spPr>
          <a:xfrm>
            <a:off x="1922459" y="3795195"/>
            <a:ext cx="2093830" cy="553998"/>
          </a:xfrm>
          <a:prstGeom prst="rect">
            <a:avLst/>
          </a:prstGeom>
          <a:noFill/>
        </p:spPr>
        <p:txBody>
          <a:bodyPr wrap="square" lIns="0" tIns="0" rIns="0" bIns="0" rtlCol="0">
            <a:spAutoFit/>
          </a:bodyPr>
          <a:lstStyle/>
          <a:p>
            <a:pPr algn="ctr"/>
            <a:r>
              <a:rPr lang="da-DK" b="1" dirty="0">
                <a:latin typeface="DM Sans 14pt SemiBold" pitchFamily="2" charset="77"/>
              </a:rPr>
              <a:t>Ikke et generelt </a:t>
            </a:r>
            <a:r>
              <a:rPr lang="da-DK" dirty="0">
                <a:latin typeface="DM Sans 14pt Light" pitchFamily="2" charset="77"/>
              </a:rPr>
              <a:t>sundhedstjek</a:t>
            </a:r>
          </a:p>
        </p:txBody>
      </p:sp>
      <p:pic>
        <p:nvPicPr>
          <p:cNvPr id="12" name="Billede 11" descr="Et billede, der indeholder skærmbillede, Rektangel, kvadratisk, sort&#10;&#10;AI-genereret indhold kan være ukorrekt.">
            <a:extLst>
              <a:ext uri="{FF2B5EF4-FFF2-40B4-BE49-F238E27FC236}">
                <a16:creationId xmlns:a16="http://schemas.microsoft.com/office/drawing/2014/main" id="{E8B705AE-F37C-D911-2481-F58EF760DA52}"/>
              </a:ext>
            </a:extLst>
          </p:cNvPr>
          <p:cNvPicPr>
            <a:picLocks noChangeAspect="1"/>
          </p:cNvPicPr>
          <p:nvPr/>
        </p:nvPicPr>
        <p:blipFill>
          <a:blip r:embed="rId3"/>
          <a:srcRect l="14638" t="17187" r="20111" b="16761"/>
          <a:stretch>
            <a:fillRect/>
          </a:stretch>
        </p:blipFill>
        <p:spPr>
          <a:xfrm rot="10800000">
            <a:off x="4402349" y="2894239"/>
            <a:ext cx="3234452" cy="2356701"/>
          </a:xfrm>
          <a:prstGeom prst="rect">
            <a:avLst/>
          </a:prstGeom>
        </p:spPr>
      </p:pic>
      <p:pic>
        <p:nvPicPr>
          <p:cNvPr id="13" name="Billede 12" descr="Et billede, der indeholder skærmbillede, Rektangel, kvadratisk, sort&#10;&#10;AI-genereret indhold kan være ukorrekt.">
            <a:extLst>
              <a:ext uri="{FF2B5EF4-FFF2-40B4-BE49-F238E27FC236}">
                <a16:creationId xmlns:a16="http://schemas.microsoft.com/office/drawing/2014/main" id="{12B7CC40-4825-CCA5-8017-58102211F4A6}"/>
              </a:ext>
            </a:extLst>
          </p:cNvPr>
          <p:cNvPicPr>
            <a:picLocks noChangeAspect="1"/>
          </p:cNvPicPr>
          <p:nvPr/>
        </p:nvPicPr>
        <p:blipFill>
          <a:blip r:embed="rId3"/>
          <a:srcRect l="14638" t="17187" r="20111" b="16761"/>
          <a:stretch>
            <a:fillRect/>
          </a:stretch>
        </p:blipFill>
        <p:spPr>
          <a:xfrm>
            <a:off x="7434289" y="2915803"/>
            <a:ext cx="3234452" cy="2356701"/>
          </a:xfrm>
          <a:prstGeom prst="rect">
            <a:avLst/>
          </a:prstGeom>
        </p:spPr>
      </p:pic>
      <p:sp>
        <p:nvSpPr>
          <p:cNvPr id="2" name="Titel 1">
            <a:extLst>
              <a:ext uri="{FF2B5EF4-FFF2-40B4-BE49-F238E27FC236}">
                <a16:creationId xmlns:a16="http://schemas.microsoft.com/office/drawing/2014/main" id="{76BC5F51-31F0-F7BB-F0B7-4C7FFB2C9A58}"/>
              </a:ext>
            </a:extLst>
          </p:cNvPr>
          <p:cNvSpPr txBox="1">
            <a:spLocks/>
          </p:cNvSpPr>
          <p:nvPr/>
        </p:nvSpPr>
        <p:spPr>
          <a:xfrm>
            <a:off x="413059" y="478273"/>
            <a:ext cx="10255682"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Hvad er en helbredskontrol?</a:t>
            </a:r>
            <a:endParaRPr lang="da-DK" sz="3200" i="1" dirty="0">
              <a:solidFill>
                <a:srgbClr val="FF00FF"/>
              </a:solidFill>
              <a:latin typeface="DM Sans 14pt Medium" pitchFamily="2" charset="77"/>
            </a:endParaRPr>
          </a:p>
        </p:txBody>
      </p:sp>
      <p:sp>
        <p:nvSpPr>
          <p:cNvPr id="4" name="Tekstfelt 3">
            <a:extLst>
              <a:ext uri="{FF2B5EF4-FFF2-40B4-BE49-F238E27FC236}">
                <a16:creationId xmlns:a16="http://schemas.microsoft.com/office/drawing/2014/main" id="{F72CCD90-4FA6-E67F-2DEE-DDE010F6BD9D}"/>
              </a:ext>
            </a:extLst>
          </p:cNvPr>
          <p:cNvSpPr txBox="1"/>
          <p:nvPr/>
        </p:nvSpPr>
        <p:spPr>
          <a:xfrm>
            <a:off x="839787" y="1517278"/>
            <a:ext cx="5601353" cy="954107"/>
          </a:xfrm>
          <a:prstGeom prst="rect">
            <a:avLst/>
          </a:prstGeom>
          <a:noFill/>
        </p:spPr>
        <p:txBody>
          <a:bodyPr wrap="square" rtlCol="0">
            <a:spAutoFit/>
          </a:bodyPr>
          <a:lstStyle/>
          <a:p>
            <a:r>
              <a:rPr lang="da-DK" sz="1400" dirty="0">
                <a:latin typeface="DM Sans 14pt ExtraLight" pitchFamily="2" charset="77"/>
              </a:rPr>
              <a:t>Medarbejdere, der arbejder om natten har ret til en helbredskontrol. Det er et forebyggende tilbud for natarbejdere, der skal opfange eventuelle arbejdsbetingede gener og symptomer, der kan opstå </a:t>
            </a:r>
          </a:p>
          <a:p>
            <a:r>
              <a:rPr lang="da-DK" sz="1400" dirty="0">
                <a:latin typeface="DM Sans 14pt ExtraLight" pitchFamily="2" charset="77"/>
              </a:rPr>
              <a:t>i forbindelse med natarbejde</a:t>
            </a:r>
          </a:p>
        </p:txBody>
      </p:sp>
      <p:sp>
        <p:nvSpPr>
          <p:cNvPr id="7" name="Tekstfelt 6">
            <a:extLst>
              <a:ext uri="{FF2B5EF4-FFF2-40B4-BE49-F238E27FC236}">
                <a16:creationId xmlns:a16="http://schemas.microsoft.com/office/drawing/2014/main" id="{06DB7704-2D11-4C06-2161-4E09CD697617}"/>
              </a:ext>
            </a:extLst>
          </p:cNvPr>
          <p:cNvSpPr txBox="1"/>
          <p:nvPr/>
        </p:nvSpPr>
        <p:spPr>
          <a:xfrm>
            <a:off x="4966573" y="3744110"/>
            <a:ext cx="2093830" cy="553998"/>
          </a:xfrm>
          <a:prstGeom prst="rect">
            <a:avLst/>
          </a:prstGeom>
          <a:noFill/>
        </p:spPr>
        <p:txBody>
          <a:bodyPr wrap="square" lIns="0" tIns="0" rIns="0" bIns="0" rtlCol="0">
            <a:spAutoFit/>
          </a:bodyPr>
          <a:lstStyle/>
          <a:p>
            <a:pPr algn="ctr"/>
            <a:r>
              <a:rPr lang="da-DK" b="1" dirty="0">
                <a:latin typeface="DM Sans 14pt SemiBold" pitchFamily="2" charset="77"/>
              </a:rPr>
              <a:t>Forebyggelse </a:t>
            </a:r>
          </a:p>
          <a:p>
            <a:pPr algn="ctr"/>
            <a:r>
              <a:rPr lang="da-DK" dirty="0">
                <a:latin typeface="DM Sans 14pt Light" pitchFamily="2" charset="77"/>
              </a:rPr>
              <a:t>af helbredsrisici</a:t>
            </a:r>
          </a:p>
        </p:txBody>
      </p:sp>
      <p:sp>
        <p:nvSpPr>
          <p:cNvPr id="8" name="Tekstfelt 7">
            <a:extLst>
              <a:ext uri="{FF2B5EF4-FFF2-40B4-BE49-F238E27FC236}">
                <a16:creationId xmlns:a16="http://schemas.microsoft.com/office/drawing/2014/main" id="{335EB3FC-B13B-915F-9BE5-B62D2C317855}"/>
              </a:ext>
            </a:extLst>
          </p:cNvPr>
          <p:cNvSpPr txBox="1"/>
          <p:nvPr/>
        </p:nvSpPr>
        <p:spPr>
          <a:xfrm>
            <a:off x="7999336" y="3780663"/>
            <a:ext cx="2093830" cy="553998"/>
          </a:xfrm>
          <a:prstGeom prst="rect">
            <a:avLst/>
          </a:prstGeom>
          <a:noFill/>
        </p:spPr>
        <p:txBody>
          <a:bodyPr wrap="square" lIns="0" tIns="0" rIns="0" bIns="0" rtlCol="0">
            <a:spAutoFit/>
          </a:bodyPr>
          <a:lstStyle/>
          <a:p>
            <a:pPr algn="ctr"/>
            <a:r>
              <a:rPr lang="da-DK" b="1" dirty="0">
                <a:latin typeface="DM Sans 14pt SemiBold" pitchFamily="2" charset="77"/>
              </a:rPr>
              <a:t>Samtale </a:t>
            </a:r>
            <a:r>
              <a:rPr lang="da-DK" dirty="0">
                <a:latin typeface="DM Sans 14pt Light" pitchFamily="2" charset="77"/>
              </a:rPr>
              <a:t>om arbejdsforhold</a:t>
            </a:r>
          </a:p>
        </p:txBody>
      </p:sp>
      <p:pic>
        <p:nvPicPr>
          <p:cNvPr id="16" name="Billede 15" descr="Et billede, der indeholder Børnekunst, kunst&#10;&#10;AI-genereret indhold kan være ukorrekt.">
            <a:extLst>
              <a:ext uri="{FF2B5EF4-FFF2-40B4-BE49-F238E27FC236}">
                <a16:creationId xmlns:a16="http://schemas.microsoft.com/office/drawing/2014/main" id="{34946259-133C-223C-94FF-3D682B1A1930}"/>
              </a:ext>
            </a:extLst>
          </p:cNvPr>
          <p:cNvPicPr>
            <a:picLocks noChangeAspect="1"/>
          </p:cNvPicPr>
          <p:nvPr/>
        </p:nvPicPr>
        <p:blipFill>
          <a:blip r:embed="rId4"/>
          <a:stretch>
            <a:fillRect/>
          </a:stretch>
        </p:blipFill>
        <p:spPr>
          <a:xfrm>
            <a:off x="7388373" y="1593613"/>
            <a:ext cx="6092497" cy="6065479"/>
          </a:xfrm>
          <a:prstGeom prst="rect">
            <a:avLst/>
          </a:prstGeom>
        </p:spPr>
      </p:pic>
    </p:spTree>
    <p:extLst>
      <p:ext uri="{BB962C8B-B14F-4D97-AF65-F5344CB8AC3E}">
        <p14:creationId xmlns:p14="http://schemas.microsoft.com/office/powerpoint/2010/main" val="1321016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0344B-7D23-44A2-A46B-5E3D2E0BCF26}"/>
            </a:ext>
          </a:extLst>
        </p:cNvPr>
        <p:cNvGrpSpPr/>
        <p:nvPr/>
      </p:nvGrpSpPr>
      <p:grpSpPr>
        <a:xfrm>
          <a:off x="0" y="0"/>
          <a:ext cx="0" cy="0"/>
          <a:chOff x="0" y="0"/>
          <a:chExt cx="0" cy="0"/>
        </a:xfrm>
      </p:grpSpPr>
      <p:pic>
        <p:nvPicPr>
          <p:cNvPr id="3" name="Billede 2" descr="Et billede, der indeholder skærmbillede, Rektangel, kvadratisk, sort&#10;&#10;AI-genereret indhold kan være ukorrekt.">
            <a:extLst>
              <a:ext uri="{FF2B5EF4-FFF2-40B4-BE49-F238E27FC236}">
                <a16:creationId xmlns:a16="http://schemas.microsoft.com/office/drawing/2014/main" id="{FE64A99A-CC83-35BF-5AC1-68342F662B95}"/>
              </a:ext>
            </a:extLst>
          </p:cNvPr>
          <p:cNvPicPr>
            <a:picLocks noChangeAspect="1"/>
          </p:cNvPicPr>
          <p:nvPr/>
        </p:nvPicPr>
        <p:blipFill>
          <a:blip r:embed="rId3"/>
          <a:srcRect l="14638" t="17187" r="20111" b="16761"/>
          <a:stretch>
            <a:fillRect/>
          </a:stretch>
        </p:blipFill>
        <p:spPr>
          <a:xfrm>
            <a:off x="728226" y="2730764"/>
            <a:ext cx="3582034" cy="2609958"/>
          </a:xfrm>
          <a:prstGeom prst="rect">
            <a:avLst/>
          </a:prstGeom>
        </p:spPr>
      </p:pic>
      <p:sp>
        <p:nvSpPr>
          <p:cNvPr id="11" name="Tekstfelt 10">
            <a:extLst>
              <a:ext uri="{FF2B5EF4-FFF2-40B4-BE49-F238E27FC236}">
                <a16:creationId xmlns:a16="http://schemas.microsoft.com/office/drawing/2014/main" id="{E5EB5FC6-0E9E-F47A-BD30-05CAF8B9A313}"/>
              </a:ext>
            </a:extLst>
          </p:cNvPr>
          <p:cNvSpPr txBox="1"/>
          <p:nvPr/>
        </p:nvSpPr>
        <p:spPr>
          <a:xfrm>
            <a:off x="1196875" y="3518729"/>
            <a:ext cx="2642326" cy="1107996"/>
          </a:xfrm>
          <a:prstGeom prst="rect">
            <a:avLst/>
          </a:prstGeom>
          <a:noFill/>
        </p:spPr>
        <p:txBody>
          <a:bodyPr wrap="square" lIns="0" tIns="0" rIns="0" bIns="0" rtlCol="0">
            <a:spAutoFit/>
          </a:bodyPr>
          <a:lstStyle/>
          <a:p>
            <a:pPr algn="ctr"/>
            <a:r>
              <a:rPr lang="da-DK" b="1" dirty="0">
                <a:latin typeface="DM Sans 14pt SemiBold" pitchFamily="2" charset="77"/>
              </a:rPr>
              <a:t>Følge op på </a:t>
            </a:r>
          </a:p>
          <a:p>
            <a:pPr algn="ctr"/>
            <a:r>
              <a:rPr lang="da-DK" dirty="0">
                <a:latin typeface="DM Sans 14pt Light" pitchFamily="2" charset="77"/>
              </a:rPr>
              <a:t>om tilbuddet er tilstrækkeligt kendt </a:t>
            </a:r>
          </a:p>
          <a:p>
            <a:pPr algn="ctr"/>
            <a:r>
              <a:rPr lang="da-DK" dirty="0">
                <a:latin typeface="DM Sans 14pt Light" pitchFamily="2" charset="77"/>
              </a:rPr>
              <a:t>og anvendt</a:t>
            </a:r>
          </a:p>
        </p:txBody>
      </p:sp>
      <p:pic>
        <p:nvPicPr>
          <p:cNvPr id="12" name="Billede 11" descr="Et billede, der indeholder skærmbillede, Rektangel, kvadratisk, sort&#10;&#10;AI-genereret indhold kan være ukorrekt.">
            <a:extLst>
              <a:ext uri="{FF2B5EF4-FFF2-40B4-BE49-F238E27FC236}">
                <a16:creationId xmlns:a16="http://schemas.microsoft.com/office/drawing/2014/main" id="{E2ECE3FD-EEF5-16B2-E212-86033EACEEEF}"/>
              </a:ext>
            </a:extLst>
          </p:cNvPr>
          <p:cNvPicPr>
            <a:picLocks noChangeAspect="1"/>
          </p:cNvPicPr>
          <p:nvPr/>
        </p:nvPicPr>
        <p:blipFill>
          <a:blip r:embed="rId3"/>
          <a:srcRect l="14638" t="17187" r="20111" b="16761"/>
          <a:stretch>
            <a:fillRect/>
          </a:stretch>
        </p:blipFill>
        <p:spPr>
          <a:xfrm rot="10800000">
            <a:off x="4083774" y="2730764"/>
            <a:ext cx="3582034" cy="2609958"/>
          </a:xfrm>
          <a:prstGeom prst="rect">
            <a:avLst/>
          </a:prstGeom>
        </p:spPr>
      </p:pic>
      <p:pic>
        <p:nvPicPr>
          <p:cNvPr id="13" name="Billede 12" descr="Et billede, der indeholder skærmbillede, Rektangel, kvadratisk, sort&#10;&#10;AI-genereret indhold kan være ukorrekt.">
            <a:extLst>
              <a:ext uri="{FF2B5EF4-FFF2-40B4-BE49-F238E27FC236}">
                <a16:creationId xmlns:a16="http://schemas.microsoft.com/office/drawing/2014/main" id="{AF189070-AD8E-0C1A-CF77-970B52912D53}"/>
              </a:ext>
            </a:extLst>
          </p:cNvPr>
          <p:cNvPicPr>
            <a:picLocks noChangeAspect="1"/>
          </p:cNvPicPr>
          <p:nvPr/>
        </p:nvPicPr>
        <p:blipFill>
          <a:blip r:embed="rId3"/>
          <a:srcRect l="14638" t="17187" r="20111" b="16761"/>
          <a:stretch>
            <a:fillRect/>
          </a:stretch>
        </p:blipFill>
        <p:spPr>
          <a:xfrm>
            <a:off x="7422883" y="2690423"/>
            <a:ext cx="3582034" cy="2609958"/>
          </a:xfrm>
          <a:prstGeom prst="rect">
            <a:avLst/>
          </a:prstGeom>
        </p:spPr>
      </p:pic>
      <p:sp>
        <p:nvSpPr>
          <p:cNvPr id="2" name="Titel 1">
            <a:extLst>
              <a:ext uri="{FF2B5EF4-FFF2-40B4-BE49-F238E27FC236}">
                <a16:creationId xmlns:a16="http://schemas.microsoft.com/office/drawing/2014/main" id="{8E8D70AA-9749-D78A-A3F9-9A83B5FFEE44}"/>
              </a:ext>
            </a:extLst>
          </p:cNvPr>
          <p:cNvSpPr txBox="1">
            <a:spLocks/>
          </p:cNvSpPr>
          <p:nvPr/>
        </p:nvSpPr>
        <p:spPr>
          <a:xfrm>
            <a:off x="413059" y="478273"/>
            <a:ext cx="11389920"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Helbredskontrol: Hvad kan organisation og ledelse gøre?</a:t>
            </a:r>
            <a:endParaRPr lang="da-DK" sz="3200" i="1" dirty="0">
              <a:solidFill>
                <a:srgbClr val="FF00FF"/>
              </a:solidFill>
              <a:latin typeface="DM Sans 14pt Medium" pitchFamily="2" charset="77"/>
            </a:endParaRPr>
          </a:p>
        </p:txBody>
      </p:sp>
      <p:sp>
        <p:nvSpPr>
          <p:cNvPr id="4" name="Tekstfelt 3">
            <a:extLst>
              <a:ext uri="{FF2B5EF4-FFF2-40B4-BE49-F238E27FC236}">
                <a16:creationId xmlns:a16="http://schemas.microsoft.com/office/drawing/2014/main" id="{FDF69BF8-9B81-6218-3F64-7ADF37DDBCCA}"/>
              </a:ext>
            </a:extLst>
          </p:cNvPr>
          <p:cNvSpPr txBox="1"/>
          <p:nvPr/>
        </p:nvSpPr>
        <p:spPr>
          <a:xfrm>
            <a:off x="839788" y="1517278"/>
            <a:ext cx="4861765" cy="738664"/>
          </a:xfrm>
          <a:prstGeom prst="rect">
            <a:avLst/>
          </a:prstGeom>
          <a:noFill/>
        </p:spPr>
        <p:txBody>
          <a:bodyPr wrap="square" rtlCol="0">
            <a:spAutoFit/>
          </a:bodyPr>
          <a:lstStyle/>
          <a:p>
            <a:r>
              <a:rPr lang="da-DK" sz="1400" dirty="0">
                <a:latin typeface="DM Sans 14pt Light" pitchFamily="2" charset="77"/>
              </a:rPr>
              <a:t>Ledere har en vigtig opgave med at have styr på, hvordan og hvornår medarbejderne får tilbud om helbredskontrol. </a:t>
            </a:r>
            <a:r>
              <a:rPr lang="da-DK" sz="1400" b="1" dirty="0">
                <a:solidFill>
                  <a:srgbClr val="0000FF"/>
                </a:solidFill>
                <a:latin typeface="DM Sans 14pt Light" pitchFamily="2" charset="77"/>
              </a:rPr>
              <a:t>Derudover kan de:</a:t>
            </a:r>
          </a:p>
        </p:txBody>
      </p:sp>
      <p:sp>
        <p:nvSpPr>
          <p:cNvPr id="7" name="Tekstfelt 6">
            <a:extLst>
              <a:ext uri="{FF2B5EF4-FFF2-40B4-BE49-F238E27FC236}">
                <a16:creationId xmlns:a16="http://schemas.microsoft.com/office/drawing/2014/main" id="{7F78A334-DE72-170A-2894-4F8C7FD5C5AB}"/>
              </a:ext>
            </a:extLst>
          </p:cNvPr>
          <p:cNvSpPr txBox="1"/>
          <p:nvPr/>
        </p:nvSpPr>
        <p:spPr>
          <a:xfrm>
            <a:off x="4812851" y="3518729"/>
            <a:ext cx="2093830" cy="1107996"/>
          </a:xfrm>
          <a:prstGeom prst="rect">
            <a:avLst/>
          </a:prstGeom>
          <a:noFill/>
        </p:spPr>
        <p:txBody>
          <a:bodyPr wrap="square" lIns="0" tIns="0" rIns="0" bIns="0" rtlCol="0">
            <a:spAutoFit/>
          </a:bodyPr>
          <a:lstStyle/>
          <a:p>
            <a:pPr algn="ctr"/>
            <a:r>
              <a:rPr lang="da-DK" b="1" dirty="0">
                <a:latin typeface="DM Sans 14pt SemiBold" pitchFamily="2" charset="77"/>
              </a:rPr>
              <a:t>Motivere medarbejderen </a:t>
            </a:r>
          </a:p>
          <a:p>
            <a:pPr algn="ctr"/>
            <a:r>
              <a:rPr lang="da-DK" dirty="0">
                <a:latin typeface="DM Sans 14pt Light" pitchFamily="2" charset="77"/>
              </a:rPr>
              <a:t>til at gøre brug af tilbuddet</a:t>
            </a:r>
          </a:p>
        </p:txBody>
      </p:sp>
      <p:sp>
        <p:nvSpPr>
          <p:cNvPr id="8" name="Tekstfelt 7">
            <a:extLst>
              <a:ext uri="{FF2B5EF4-FFF2-40B4-BE49-F238E27FC236}">
                <a16:creationId xmlns:a16="http://schemas.microsoft.com/office/drawing/2014/main" id="{F335DCC5-3C1B-FF2D-50E9-EB22C1EFA74D}"/>
              </a:ext>
            </a:extLst>
          </p:cNvPr>
          <p:cNvSpPr txBox="1"/>
          <p:nvPr/>
        </p:nvSpPr>
        <p:spPr>
          <a:xfrm>
            <a:off x="8166985" y="3478388"/>
            <a:ext cx="2093830" cy="1107996"/>
          </a:xfrm>
          <a:prstGeom prst="rect">
            <a:avLst/>
          </a:prstGeom>
          <a:noFill/>
        </p:spPr>
        <p:txBody>
          <a:bodyPr wrap="square" lIns="0" tIns="0" rIns="0" bIns="0" rtlCol="0">
            <a:spAutoFit/>
          </a:bodyPr>
          <a:lstStyle/>
          <a:p>
            <a:pPr algn="ctr"/>
            <a:r>
              <a:rPr lang="da-DK" b="1" dirty="0">
                <a:latin typeface="DM Sans 14pt SemiBold" pitchFamily="2" charset="77"/>
              </a:rPr>
              <a:t>Handle på </a:t>
            </a:r>
            <a:r>
              <a:rPr lang="da-DK" dirty="0">
                <a:latin typeface="DM Sans 14pt Light" pitchFamily="2" charset="77"/>
              </a:rPr>
              <a:t>eventuelle behov for tilpasning af arbejdet</a:t>
            </a:r>
          </a:p>
        </p:txBody>
      </p:sp>
      <p:pic>
        <p:nvPicPr>
          <p:cNvPr id="9" name="Billede 8" descr="Et billede, der indeholder mørke, Grafik, nat, kunst&#10;&#10;AI-genereret indhold kan være ukorrekt.">
            <a:extLst>
              <a:ext uri="{FF2B5EF4-FFF2-40B4-BE49-F238E27FC236}">
                <a16:creationId xmlns:a16="http://schemas.microsoft.com/office/drawing/2014/main" id="{E791391E-AA24-D39A-595B-834091553574}"/>
              </a:ext>
            </a:extLst>
          </p:cNvPr>
          <p:cNvPicPr>
            <a:picLocks noChangeAspect="1"/>
          </p:cNvPicPr>
          <p:nvPr/>
        </p:nvPicPr>
        <p:blipFill>
          <a:blip r:embed="rId4"/>
          <a:srcRect l="33780" t="22363" r="48091" b="55528"/>
          <a:stretch>
            <a:fillRect/>
          </a:stretch>
        </p:blipFill>
        <p:spPr>
          <a:xfrm rot="353187">
            <a:off x="10392993" y="5104218"/>
            <a:ext cx="1010530" cy="1226925"/>
          </a:xfrm>
          <a:prstGeom prst="rect">
            <a:avLst/>
          </a:prstGeom>
        </p:spPr>
      </p:pic>
      <p:pic>
        <p:nvPicPr>
          <p:cNvPr id="10" name="Billede 9" descr="Et billede, der indeholder mørke, Grafik, nat, kunst&#10;&#10;AI-genereret indhold kan være ukorrekt.">
            <a:extLst>
              <a:ext uri="{FF2B5EF4-FFF2-40B4-BE49-F238E27FC236}">
                <a16:creationId xmlns:a16="http://schemas.microsoft.com/office/drawing/2014/main" id="{E732C72A-0825-0C5F-CA18-0A4F1F683F97}"/>
              </a:ext>
            </a:extLst>
          </p:cNvPr>
          <p:cNvPicPr>
            <a:picLocks noChangeAspect="1"/>
          </p:cNvPicPr>
          <p:nvPr/>
        </p:nvPicPr>
        <p:blipFill>
          <a:blip r:embed="rId4"/>
          <a:srcRect l="33780" t="22363" r="48091" b="55528"/>
          <a:stretch>
            <a:fillRect/>
          </a:stretch>
        </p:blipFill>
        <p:spPr>
          <a:xfrm rot="353187">
            <a:off x="6168271" y="1324632"/>
            <a:ext cx="1010530" cy="1226925"/>
          </a:xfrm>
          <a:prstGeom prst="rect">
            <a:avLst/>
          </a:prstGeom>
        </p:spPr>
      </p:pic>
    </p:spTree>
    <p:extLst>
      <p:ext uri="{BB962C8B-B14F-4D97-AF65-F5344CB8AC3E}">
        <p14:creationId xmlns:p14="http://schemas.microsoft.com/office/powerpoint/2010/main" val="2346729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A559D-C4B2-BD7E-D3D1-7A45DFD14242}"/>
            </a:ext>
          </a:extLst>
        </p:cNvPr>
        <p:cNvGrpSpPr/>
        <p:nvPr/>
      </p:nvGrpSpPr>
      <p:grpSpPr>
        <a:xfrm>
          <a:off x="0" y="0"/>
          <a:ext cx="0" cy="0"/>
          <a:chOff x="0" y="0"/>
          <a:chExt cx="0" cy="0"/>
        </a:xfrm>
      </p:grpSpPr>
      <p:sp>
        <p:nvSpPr>
          <p:cNvPr id="3" name="Tekstfelt 2">
            <a:extLst>
              <a:ext uri="{FF2B5EF4-FFF2-40B4-BE49-F238E27FC236}">
                <a16:creationId xmlns:a16="http://schemas.microsoft.com/office/drawing/2014/main" id="{58AF3DB9-899A-249D-AAEF-C1935E5BF58E}"/>
              </a:ext>
            </a:extLst>
          </p:cNvPr>
          <p:cNvSpPr txBox="1"/>
          <p:nvPr/>
        </p:nvSpPr>
        <p:spPr>
          <a:xfrm>
            <a:off x="948979" y="3818810"/>
            <a:ext cx="4523974" cy="738664"/>
          </a:xfrm>
          <a:prstGeom prst="rect">
            <a:avLst/>
          </a:prstGeom>
          <a:noFill/>
        </p:spPr>
        <p:txBody>
          <a:bodyPr wrap="square" lIns="0" tIns="0" rIns="0" bIns="0" rtlCol="0">
            <a:spAutoFit/>
          </a:bodyPr>
          <a:lstStyle/>
          <a:p>
            <a:pPr lvl="0"/>
            <a:r>
              <a:rPr lang="da-DK" sz="1600" dirty="0">
                <a:latin typeface="DM Sans 14pt Light" pitchFamily="2" charset="77"/>
              </a:rPr>
              <a:t>For at mindske risikoen for ulykker og kræft anbefaler Det Nationale Forskningscenter for Arbejdsmiljø, at </a:t>
            </a:r>
            <a:r>
              <a:rPr lang="da-DK" sz="1600" dirty="0">
                <a:solidFill>
                  <a:srgbClr val="0000FF"/>
                </a:solidFill>
                <a:latin typeface="DM Sans 14pt Medium" pitchFamily="2" charset="77"/>
              </a:rPr>
              <a:t>natarbejde tilrettelægges med:</a:t>
            </a:r>
          </a:p>
        </p:txBody>
      </p:sp>
      <p:sp>
        <p:nvSpPr>
          <p:cNvPr id="8" name="Tekstfelt 7">
            <a:extLst>
              <a:ext uri="{FF2B5EF4-FFF2-40B4-BE49-F238E27FC236}">
                <a16:creationId xmlns:a16="http://schemas.microsoft.com/office/drawing/2014/main" id="{F55BDE6F-4289-86FA-0FBD-9B8589FDFAEC}"/>
              </a:ext>
            </a:extLst>
          </p:cNvPr>
          <p:cNvSpPr txBox="1"/>
          <p:nvPr/>
        </p:nvSpPr>
        <p:spPr>
          <a:xfrm>
            <a:off x="948979" y="4787331"/>
            <a:ext cx="4779468" cy="923330"/>
          </a:xfrm>
          <a:prstGeom prst="rect">
            <a:avLst/>
          </a:prstGeom>
          <a:noFill/>
        </p:spPr>
        <p:txBody>
          <a:bodyPr wrap="square" lIns="0" tIns="0" rIns="0" bIns="0" rtlCol="0">
            <a:spAutoFit/>
          </a:bodyPr>
          <a:lstStyle/>
          <a:p>
            <a:pPr lvl="0"/>
            <a:r>
              <a:rPr lang="da-DK" sz="2000" b="1" dirty="0">
                <a:solidFill>
                  <a:srgbClr val="0000FF"/>
                </a:solidFill>
                <a:latin typeface="DM Sans 14pt Light" pitchFamily="2" charset="77"/>
              </a:rPr>
              <a:t>Højst 3 </a:t>
            </a:r>
            <a:r>
              <a:rPr lang="da-DK" sz="2000" dirty="0">
                <a:solidFill>
                  <a:srgbClr val="0000FF"/>
                </a:solidFill>
                <a:latin typeface="DM Sans 14pt Light" pitchFamily="2" charset="77"/>
              </a:rPr>
              <a:t>nattevagter i træk</a:t>
            </a:r>
          </a:p>
          <a:p>
            <a:pPr lvl="0"/>
            <a:r>
              <a:rPr lang="da-DK" sz="2000" b="1" dirty="0">
                <a:solidFill>
                  <a:srgbClr val="0000FF"/>
                </a:solidFill>
                <a:latin typeface="DM Sans 14pt Light" pitchFamily="2" charset="77"/>
              </a:rPr>
              <a:t>Mindst 11 </a:t>
            </a:r>
            <a:r>
              <a:rPr lang="da-DK" sz="2000" dirty="0">
                <a:solidFill>
                  <a:srgbClr val="0000FF"/>
                </a:solidFill>
                <a:latin typeface="DM Sans 14pt Light" pitchFamily="2" charset="77"/>
              </a:rPr>
              <a:t>timer mellem to vagter</a:t>
            </a:r>
          </a:p>
          <a:p>
            <a:pPr lvl="0"/>
            <a:r>
              <a:rPr lang="da-DK" sz="2000" b="1" dirty="0">
                <a:solidFill>
                  <a:srgbClr val="0000FF"/>
                </a:solidFill>
                <a:latin typeface="DM Sans 14pt Light" pitchFamily="2" charset="77"/>
              </a:rPr>
              <a:t>Højst 9 </a:t>
            </a:r>
            <a:r>
              <a:rPr lang="da-DK" sz="2000" dirty="0">
                <a:solidFill>
                  <a:srgbClr val="0000FF"/>
                </a:solidFill>
                <a:latin typeface="DM Sans 14pt Light" pitchFamily="2" charset="77"/>
              </a:rPr>
              <a:t>timers varighed af vagter</a:t>
            </a:r>
          </a:p>
        </p:txBody>
      </p:sp>
      <p:pic>
        <p:nvPicPr>
          <p:cNvPr id="13" name="Billede 12" descr="Et billede, der indeholder tegning, Grafik, tegneserie, kunst&#10;&#10;AI-genereret indhold kan være ukorrekt.">
            <a:extLst>
              <a:ext uri="{FF2B5EF4-FFF2-40B4-BE49-F238E27FC236}">
                <a16:creationId xmlns:a16="http://schemas.microsoft.com/office/drawing/2014/main" id="{8B4BD032-AC8C-3370-E8B3-DC9570005168}"/>
              </a:ext>
            </a:extLst>
          </p:cNvPr>
          <p:cNvPicPr>
            <a:picLocks noChangeAspect="1"/>
          </p:cNvPicPr>
          <p:nvPr/>
        </p:nvPicPr>
        <p:blipFill>
          <a:blip r:embed="rId2"/>
          <a:srcRect l="12830" t="17407" r="13959" b="24630"/>
          <a:stretch>
            <a:fillRect/>
          </a:stretch>
        </p:blipFill>
        <p:spPr>
          <a:xfrm rot="400538">
            <a:off x="4784876" y="1095849"/>
            <a:ext cx="6956826" cy="5123498"/>
          </a:xfrm>
          <a:prstGeom prst="rect">
            <a:avLst/>
          </a:prstGeom>
        </p:spPr>
      </p:pic>
      <p:sp>
        <p:nvSpPr>
          <p:cNvPr id="2" name="Titel 1">
            <a:extLst>
              <a:ext uri="{FF2B5EF4-FFF2-40B4-BE49-F238E27FC236}">
                <a16:creationId xmlns:a16="http://schemas.microsoft.com/office/drawing/2014/main" id="{C3E9A425-7DB0-7585-795C-1E03E2A62DC2}"/>
              </a:ext>
            </a:extLst>
          </p:cNvPr>
          <p:cNvSpPr txBox="1">
            <a:spLocks/>
          </p:cNvSpPr>
          <p:nvPr/>
        </p:nvSpPr>
        <p:spPr>
          <a:xfrm>
            <a:off x="413059" y="478273"/>
            <a:ext cx="11389920"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Forebyggelse: Hvad kan organisation og ledelse gøre?</a:t>
            </a:r>
            <a:endParaRPr lang="da-DK" sz="3200" i="1" dirty="0">
              <a:solidFill>
                <a:srgbClr val="FF00FF"/>
              </a:solidFill>
              <a:latin typeface="DM Sans 14pt Medium" pitchFamily="2" charset="77"/>
            </a:endParaRPr>
          </a:p>
        </p:txBody>
      </p:sp>
      <p:sp>
        <p:nvSpPr>
          <p:cNvPr id="4" name="Tekstfelt 3">
            <a:extLst>
              <a:ext uri="{FF2B5EF4-FFF2-40B4-BE49-F238E27FC236}">
                <a16:creationId xmlns:a16="http://schemas.microsoft.com/office/drawing/2014/main" id="{E9ECBCA9-89C4-A646-F4BF-DF033B5DFC33}"/>
              </a:ext>
            </a:extLst>
          </p:cNvPr>
          <p:cNvSpPr txBox="1"/>
          <p:nvPr/>
        </p:nvSpPr>
        <p:spPr>
          <a:xfrm>
            <a:off x="839788" y="1503462"/>
            <a:ext cx="4779468" cy="1169551"/>
          </a:xfrm>
          <a:prstGeom prst="rect">
            <a:avLst/>
          </a:prstGeom>
          <a:noFill/>
        </p:spPr>
        <p:txBody>
          <a:bodyPr wrap="square" rtlCol="0">
            <a:spAutoFit/>
          </a:bodyPr>
          <a:lstStyle/>
          <a:p>
            <a:r>
              <a:rPr lang="da-DK" sz="1400" dirty="0">
                <a:latin typeface="DM Sans 14pt Light" pitchFamily="2" charset="77"/>
              </a:rPr>
              <a:t>Organisering og ledelse spiller en vigtig rolle i at forebygge helbredsrisici forbundet med natarbejde. Tilrettelæggelsen af natarbejdet er nemlig et område, der kan have stor betydning for natarbejderes trivsel, sikkerhed og sundhed</a:t>
            </a:r>
            <a:endParaRPr lang="da-DK" sz="1200" dirty="0">
              <a:latin typeface="DM Sans 14pt Light" pitchFamily="2" charset="77"/>
            </a:endParaRPr>
          </a:p>
        </p:txBody>
      </p:sp>
    </p:spTree>
    <p:extLst>
      <p:ext uri="{BB962C8B-B14F-4D97-AF65-F5344CB8AC3E}">
        <p14:creationId xmlns:p14="http://schemas.microsoft.com/office/powerpoint/2010/main" val="3214114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67D51-8C46-FDAB-7CDC-3EA49F7472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16EEC4-7D16-8427-A07A-693888B4E567}"/>
              </a:ext>
            </a:extLst>
          </p:cNvPr>
          <p:cNvSpPr txBox="1">
            <a:spLocks/>
          </p:cNvSpPr>
          <p:nvPr/>
        </p:nvSpPr>
        <p:spPr>
          <a:xfrm>
            <a:off x="413059" y="478273"/>
            <a:ext cx="11389920"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Forebyggelse: Hvad kan organisation og ledelse gøre?</a:t>
            </a:r>
            <a:endParaRPr lang="da-DK" sz="3200" i="1" dirty="0">
              <a:solidFill>
                <a:srgbClr val="FF00FF"/>
              </a:solidFill>
              <a:latin typeface="DM Sans 14pt Medium" pitchFamily="2" charset="77"/>
            </a:endParaRPr>
          </a:p>
        </p:txBody>
      </p:sp>
      <p:sp>
        <p:nvSpPr>
          <p:cNvPr id="4" name="Tekstfelt 3">
            <a:extLst>
              <a:ext uri="{FF2B5EF4-FFF2-40B4-BE49-F238E27FC236}">
                <a16:creationId xmlns:a16="http://schemas.microsoft.com/office/drawing/2014/main" id="{CC1F64D9-16B5-BFEB-3EFE-E3D8A89A4193}"/>
              </a:ext>
            </a:extLst>
          </p:cNvPr>
          <p:cNvSpPr txBox="1"/>
          <p:nvPr/>
        </p:nvSpPr>
        <p:spPr>
          <a:xfrm>
            <a:off x="839788" y="1503462"/>
            <a:ext cx="4902106" cy="738664"/>
          </a:xfrm>
          <a:prstGeom prst="rect">
            <a:avLst/>
          </a:prstGeom>
          <a:noFill/>
        </p:spPr>
        <p:txBody>
          <a:bodyPr wrap="square" rtlCol="0">
            <a:spAutoFit/>
          </a:bodyPr>
          <a:lstStyle/>
          <a:p>
            <a:r>
              <a:rPr lang="da-DK" sz="1400" dirty="0"/>
              <a:t>En god ramme om natarbejde kan mindske natarbejdets negative effekter, hvis arbejdspladsen arbejder strategisk med pauser, fysiske rammer og kost </a:t>
            </a:r>
          </a:p>
        </p:txBody>
      </p:sp>
      <p:pic>
        <p:nvPicPr>
          <p:cNvPr id="5" name="Billede 4" descr="Et billede, der indeholder skærmbillede, Rektangel, kvadratisk, sort&#10;&#10;AI-genereret indhold kan være ukorrekt.">
            <a:extLst>
              <a:ext uri="{FF2B5EF4-FFF2-40B4-BE49-F238E27FC236}">
                <a16:creationId xmlns:a16="http://schemas.microsoft.com/office/drawing/2014/main" id="{5CFB6E94-8083-A8A9-5E40-88197298DA4F}"/>
              </a:ext>
            </a:extLst>
          </p:cNvPr>
          <p:cNvPicPr>
            <a:picLocks noChangeAspect="1"/>
          </p:cNvPicPr>
          <p:nvPr/>
        </p:nvPicPr>
        <p:blipFill>
          <a:blip r:embed="rId3"/>
          <a:srcRect l="14638" t="17187" r="20111" b="16761"/>
          <a:stretch>
            <a:fillRect/>
          </a:stretch>
        </p:blipFill>
        <p:spPr>
          <a:xfrm>
            <a:off x="4443852" y="2757404"/>
            <a:ext cx="3089435" cy="1275975"/>
          </a:xfrm>
          <a:prstGeom prst="rect">
            <a:avLst/>
          </a:prstGeom>
        </p:spPr>
      </p:pic>
      <p:pic>
        <p:nvPicPr>
          <p:cNvPr id="6" name="Billede 5" descr="Et billede, der indeholder skærmbillede, Rektangel, kvadratisk, sort&#10;&#10;AI-genereret indhold kan være ukorrekt.">
            <a:extLst>
              <a:ext uri="{FF2B5EF4-FFF2-40B4-BE49-F238E27FC236}">
                <a16:creationId xmlns:a16="http://schemas.microsoft.com/office/drawing/2014/main" id="{23F5DFE5-194B-8EBE-A0BE-961D5140BCE4}"/>
              </a:ext>
            </a:extLst>
          </p:cNvPr>
          <p:cNvPicPr>
            <a:picLocks noChangeAspect="1"/>
          </p:cNvPicPr>
          <p:nvPr/>
        </p:nvPicPr>
        <p:blipFill>
          <a:blip r:embed="rId3"/>
          <a:srcRect l="14638" t="17187" r="20111" b="16761"/>
          <a:stretch>
            <a:fillRect/>
          </a:stretch>
        </p:blipFill>
        <p:spPr>
          <a:xfrm>
            <a:off x="7350270" y="4078563"/>
            <a:ext cx="3089435" cy="1275975"/>
          </a:xfrm>
          <a:prstGeom prst="rect">
            <a:avLst/>
          </a:prstGeom>
        </p:spPr>
      </p:pic>
      <p:sp>
        <p:nvSpPr>
          <p:cNvPr id="7" name="Tekstfelt 6">
            <a:extLst>
              <a:ext uri="{FF2B5EF4-FFF2-40B4-BE49-F238E27FC236}">
                <a16:creationId xmlns:a16="http://schemas.microsoft.com/office/drawing/2014/main" id="{EBF3910A-54D9-6512-1B95-664A10DEC7D8}"/>
              </a:ext>
            </a:extLst>
          </p:cNvPr>
          <p:cNvSpPr txBox="1"/>
          <p:nvPr/>
        </p:nvSpPr>
        <p:spPr>
          <a:xfrm>
            <a:off x="4127857" y="3273219"/>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Hvile</a:t>
            </a:r>
          </a:p>
        </p:txBody>
      </p:sp>
      <p:pic>
        <p:nvPicPr>
          <p:cNvPr id="9" name="Billede 8" descr="Et billede, der indeholder skærmbillede, Rektangel, kvadratisk, sort&#10;&#10;AI-genereret indhold kan være ukorrekt.">
            <a:extLst>
              <a:ext uri="{FF2B5EF4-FFF2-40B4-BE49-F238E27FC236}">
                <a16:creationId xmlns:a16="http://schemas.microsoft.com/office/drawing/2014/main" id="{B7BA82FB-70D2-FA28-ABD8-85656F805CEE}"/>
              </a:ext>
            </a:extLst>
          </p:cNvPr>
          <p:cNvPicPr>
            <a:picLocks noChangeAspect="1"/>
          </p:cNvPicPr>
          <p:nvPr/>
        </p:nvPicPr>
        <p:blipFill>
          <a:blip r:embed="rId3"/>
          <a:srcRect l="14638" t="17187" r="20111" b="16761"/>
          <a:stretch>
            <a:fillRect/>
          </a:stretch>
        </p:blipFill>
        <p:spPr>
          <a:xfrm>
            <a:off x="1553238" y="2749553"/>
            <a:ext cx="3089435" cy="1275975"/>
          </a:xfrm>
          <a:prstGeom prst="rect">
            <a:avLst/>
          </a:prstGeom>
        </p:spPr>
      </p:pic>
      <p:pic>
        <p:nvPicPr>
          <p:cNvPr id="10" name="Billede 9" descr="Et billede, der indeholder skærmbillede, Rektangel, kvadratisk, sort&#10;&#10;AI-genereret indhold kan være ukorrekt.">
            <a:extLst>
              <a:ext uri="{FF2B5EF4-FFF2-40B4-BE49-F238E27FC236}">
                <a16:creationId xmlns:a16="http://schemas.microsoft.com/office/drawing/2014/main" id="{1828E5E4-2C9A-661C-EEEA-991518C90DC4}"/>
              </a:ext>
            </a:extLst>
          </p:cNvPr>
          <p:cNvPicPr>
            <a:picLocks noChangeAspect="1"/>
          </p:cNvPicPr>
          <p:nvPr/>
        </p:nvPicPr>
        <p:blipFill>
          <a:blip r:embed="rId3"/>
          <a:srcRect l="14638" t="17187" r="20111" b="16761"/>
          <a:stretch>
            <a:fillRect/>
          </a:stretch>
        </p:blipFill>
        <p:spPr>
          <a:xfrm>
            <a:off x="7334465" y="2749553"/>
            <a:ext cx="3089435" cy="1275975"/>
          </a:xfrm>
          <a:prstGeom prst="rect">
            <a:avLst/>
          </a:prstGeom>
        </p:spPr>
      </p:pic>
      <p:pic>
        <p:nvPicPr>
          <p:cNvPr id="12" name="Billede 11" descr="Et billede, der indeholder skærmbillede, Rektangel, kvadratisk, sort&#10;&#10;AI-genereret indhold kan være ukorrekt.">
            <a:extLst>
              <a:ext uri="{FF2B5EF4-FFF2-40B4-BE49-F238E27FC236}">
                <a16:creationId xmlns:a16="http://schemas.microsoft.com/office/drawing/2014/main" id="{C6BA56A8-3675-7CD6-9839-FF33F13A720E}"/>
              </a:ext>
            </a:extLst>
          </p:cNvPr>
          <p:cNvPicPr>
            <a:picLocks noChangeAspect="1"/>
          </p:cNvPicPr>
          <p:nvPr/>
        </p:nvPicPr>
        <p:blipFill>
          <a:blip r:embed="rId3"/>
          <a:srcRect l="14638" t="17187" r="20111" b="16761"/>
          <a:stretch>
            <a:fillRect/>
          </a:stretch>
        </p:blipFill>
        <p:spPr>
          <a:xfrm rot="10800000">
            <a:off x="1592026" y="4051055"/>
            <a:ext cx="3089435" cy="1275975"/>
          </a:xfrm>
          <a:prstGeom prst="rect">
            <a:avLst/>
          </a:prstGeom>
        </p:spPr>
      </p:pic>
      <p:pic>
        <p:nvPicPr>
          <p:cNvPr id="14" name="Billede 13" descr="Et billede, der indeholder skærmbillede, Rektangel, kvadratisk, sort&#10;&#10;AI-genereret indhold kan være ukorrekt.">
            <a:extLst>
              <a:ext uri="{FF2B5EF4-FFF2-40B4-BE49-F238E27FC236}">
                <a16:creationId xmlns:a16="http://schemas.microsoft.com/office/drawing/2014/main" id="{BA2E4EB8-EB0E-5AF5-7AEA-82F9161AA8D3}"/>
              </a:ext>
            </a:extLst>
          </p:cNvPr>
          <p:cNvPicPr>
            <a:picLocks noChangeAspect="1"/>
          </p:cNvPicPr>
          <p:nvPr/>
        </p:nvPicPr>
        <p:blipFill>
          <a:blip r:embed="rId3"/>
          <a:srcRect l="14638" t="17187" r="20111" b="16761"/>
          <a:stretch>
            <a:fillRect/>
          </a:stretch>
        </p:blipFill>
        <p:spPr>
          <a:xfrm rot="10800000">
            <a:off x="4471148" y="4017085"/>
            <a:ext cx="3089435" cy="1275975"/>
          </a:xfrm>
          <a:prstGeom prst="rect">
            <a:avLst/>
          </a:prstGeom>
        </p:spPr>
      </p:pic>
      <p:sp>
        <p:nvSpPr>
          <p:cNvPr id="16" name="Tekstfelt 15">
            <a:extLst>
              <a:ext uri="{FF2B5EF4-FFF2-40B4-BE49-F238E27FC236}">
                <a16:creationId xmlns:a16="http://schemas.microsoft.com/office/drawing/2014/main" id="{61CC9477-0262-4E6F-13D6-77D7D4ABDDE4}"/>
              </a:ext>
            </a:extLst>
          </p:cNvPr>
          <p:cNvSpPr txBox="1"/>
          <p:nvPr/>
        </p:nvSpPr>
        <p:spPr>
          <a:xfrm>
            <a:off x="7624455" y="4571716"/>
            <a:ext cx="2541063" cy="246221"/>
          </a:xfrm>
          <a:prstGeom prst="rect">
            <a:avLst/>
          </a:prstGeom>
          <a:noFill/>
        </p:spPr>
        <p:txBody>
          <a:bodyPr wrap="square" lIns="0" tIns="0" rIns="0" bIns="0" rtlCol="0">
            <a:spAutoFit/>
          </a:bodyPr>
          <a:lstStyle/>
          <a:p>
            <a:pPr algn="ctr"/>
            <a:r>
              <a:rPr lang="da-DK" sz="1600" dirty="0">
                <a:latin typeface="DM Sans 14pt Medium" pitchFamily="2" charset="77"/>
              </a:rPr>
              <a:t>Kost</a:t>
            </a:r>
          </a:p>
        </p:txBody>
      </p:sp>
      <p:sp>
        <p:nvSpPr>
          <p:cNvPr id="17" name="Tekstfelt 16">
            <a:extLst>
              <a:ext uri="{FF2B5EF4-FFF2-40B4-BE49-F238E27FC236}">
                <a16:creationId xmlns:a16="http://schemas.microsoft.com/office/drawing/2014/main" id="{2E7C26BD-05FF-96BC-5105-1EDE27E143FE}"/>
              </a:ext>
            </a:extLst>
          </p:cNvPr>
          <p:cNvSpPr txBox="1"/>
          <p:nvPr/>
        </p:nvSpPr>
        <p:spPr>
          <a:xfrm>
            <a:off x="7018471" y="3254933"/>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Bevægelse</a:t>
            </a:r>
          </a:p>
        </p:txBody>
      </p:sp>
      <p:sp>
        <p:nvSpPr>
          <p:cNvPr id="18" name="Tekstfelt 17">
            <a:extLst>
              <a:ext uri="{FF2B5EF4-FFF2-40B4-BE49-F238E27FC236}">
                <a16:creationId xmlns:a16="http://schemas.microsoft.com/office/drawing/2014/main" id="{E1696B04-7AAF-B324-9AF2-34F4DE9D3285}"/>
              </a:ext>
            </a:extLst>
          </p:cNvPr>
          <p:cNvSpPr txBox="1"/>
          <p:nvPr/>
        </p:nvSpPr>
        <p:spPr>
          <a:xfrm>
            <a:off x="1276033" y="4565931"/>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Opgaverne</a:t>
            </a:r>
          </a:p>
        </p:txBody>
      </p:sp>
      <p:sp>
        <p:nvSpPr>
          <p:cNvPr id="19" name="Tekstfelt 18">
            <a:extLst>
              <a:ext uri="{FF2B5EF4-FFF2-40B4-BE49-F238E27FC236}">
                <a16:creationId xmlns:a16="http://schemas.microsoft.com/office/drawing/2014/main" id="{E51AFD0D-B0E8-5434-1E3A-1D1CD767849A}"/>
              </a:ext>
            </a:extLst>
          </p:cNvPr>
          <p:cNvSpPr txBox="1"/>
          <p:nvPr/>
        </p:nvSpPr>
        <p:spPr>
          <a:xfrm>
            <a:off x="4127857" y="4505856"/>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Lys</a:t>
            </a:r>
          </a:p>
        </p:txBody>
      </p:sp>
      <p:sp>
        <p:nvSpPr>
          <p:cNvPr id="20" name="Tekstfelt 19">
            <a:extLst>
              <a:ext uri="{FF2B5EF4-FFF2-40B4-BE49-F238E27FC236}">
                <a16:creationId xmlns:a16="http://schemas.microsoft.com/office/drawing/2014/main" id="{3CBF0A84-1F95-A1CE-CB94-EDB86569E87A}"/>
              </a:ext>
            </a:extLst>
          </p:cNvPr>
          <p:cNvSpPr txBox="1"/>
          <p:nvPr/>
        </p:nvSpPr>
        <p:spPr>
          <a:xfrm>
            <a:off x="1276033" y="3259127"/>
            <a:ext cx="3721421" cy="246221"/>
          </a:xfrm>
          <a:prstGeom prst="rect">
            <a:avLst/>
          </a:prstGeom>
          <a:noFill/>
        </p:spPr>
        <p:txBody>
          <a:bodyPr wrap="square" lIns="0" tIns="0" rIns="0" bIns="0" rtlCol="0">
            <a:spAutoFit/>
          </a:bodyPr>
          <a:lstStyle/>
          <a:p>
            <a:pPr algn="ctr"/>
            <a:r>
              <a:rPr lang="da-DK" sz="1600" dirty="0">
                <a:latin typeface="DM Sans 14pt Medium" pitchFamily="2" charset="77"/>
              </a:rPr>
              <a:t>Vagterne</a:t>
            </a:r>
          </a:p>
        </p:txBody>
      </p:sp>
      <p:pic>
        <p:nvPicPr>
          <p:cNvPr id="25" name="Billede 24" descr="Et billede, der indeholder Grafik, kunst&#10;&#10;AI-genereret indhold kan være ukorrekt.">
            <a:extLst>
              <a:ext uri="{FF2B5EF4-FFF2-40B4-BE49-F238E27FC236}">
                <a16:creationId xmlns:a16="http://schemas.microsoft.com/office/drawing/2014/main" id="{CF646F40-75E8-B09A-BCEF-D000E14A22AA}"/>
              </a:ext>
            </a:extLst>
          </p:cNvPr>
          <p:cNvPicPr>
            <a:picLocks noChangeAspect="1"/>
          </p:cNvPicPr>
          <p:nvPr/>
        </p:nvPicPr>
        <p:blipFill>
          <a:blip r:embed="rId4"/>
          <a:stretch>
            <a:fillRect/>
          </a:stretch>
        </p:blipFill>
        <p:spPr>
          <a:xfrm>
            <a:off x="6645147" y="2845019"/>
            <a:ext cx="4778290" cy="4757100"/>
          </a:xfrm>
          <a:prstGeom prst="rect">
            <a:avLst/>
          </a:prstGeom>
        </p:spPr>
      </p:pic>
    </p:spTree>
    <p:extLst>
      <p:ext uri="{BB962C8B-B14F-4D97-AF65-F5344CB8AC3E}">
        <p14:creationId xmlns:p14="http://schemas.microsoft.com/office/powerpoint/2010/main" val="204417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4FE3A-6FA9-6F46-3378-4D59F2D6645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A500CF3-C25C-8561-3E97-6C4308D40547}"/>
              </a:ext>
            </a:extLst>
          </p:cNvPr>
          <p:cNvSpPr txBox="1">
            <a:spLocks/>
          </p:cNvSpPr>
          <p:nvPr/>
        </p:nvSpPr>
        <p:spPr>
          <a:xfrm>
            <a:off x="413059" y="478273"/>
            <a:ext cx="11389920" cy="707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dirty="0">
                <a:solidFill>
                  <a:srgbClr val="FF00FF"/>
                </a:solidFill>
                <a:latin typeface="DM Sans 14pt" pitchFamily="2" charset="77"/>
              </a:rPr>
              <a:t>Læs mere om natarbejde og helbredskontrol</a:t>
            </a:r>
            <a:endParaRPr lang="da-DK" sz="3200" i="1" dirty="0">
              <a:solidFill>
                <a:srgbClr val="FF00FF"/>
              </a:solidFill>
              <a:latin typeface="DM Sans 14pt Medium" pitchFamily="2" charset="77"/>
            </a:endParaRPr>
          </a:p>
        </p:txBody>
      </p:sp>
      <p:sp>
        <p:nvSpPr>
          <p:cNvPr id="4" name="Tekstfelt 3">
            <a:extLst>
              <a:ext uri="{FF2B5EF4-FFF2-40B4-BE49-F238E27FC236}">
                <a16:creationId xmlns:a16="http://schemas.microsoft.com/office/drawing/2014/main" id="{5A3AAFA4-FB49-2FD4-BBAB-43F158D4DE77}"/>
              </a:ext>
            </a:extLst>
          </p:cNvPr>
          <p:cNvSpPr txBox="1"/>
          <p:nvPr/>
        </p:nvSpPr>
        <p:spPr>
          <a:xfrm>
            <a:off x="839788" y="2703783"/>
            <a:ext cx="5256212" cy="1477328"/>
          </a:xfrm>
          <a:prstGeom prst="rect">
            <a:avLst/>
          </a:prstGeom>
          <a:noFill/>
        </p:spPr>
        <p:txBody>
          <a:bodyPr wrap="square" rtlCol="0">
            <a:spAutoFit/>
          </a:bodyPr>
          <a:lstStyle/>
          <a:p>
            <a:r>
              <a:rPr lang="da-DK" dirty="0">
                <a:latin typeface="DM Sans 14pt Light" pitchFamily="2" charset="77"/>
              </a:rPr>
              <a:t>Vil du vide mere om de gældende regler, særlige helbredsrisici og praktiske råd, der kan bidrage til et trygt og sundt arbejdsmiljø og arbejdsliv ved natarbejde – så læs mere her </a:t>
            </a:r>
            <a:r>
              <a:rPr lang="da-DK" b="1" dirty="0">
                <a:solidFill>
                  <a:srgbClr val="0000FF"/>
                </a:solidFill>
                <a:latin typeface="DM Sans 14pt Light" pitchFamily="2" charset="77"/>
                <a:hlinkClick r:id="rId3"/>
              </a:rPr>
              <a:t>https://regionaltarbejdsliv.dk/2025/09/natarbejde/</a:t>
            </a:r>
            <a:r>
              <a:rPr lang="da-DK" b="1" dirty="0">
                <a:solidFill>
                  <a:srgbClr val="0000FF"/>
                </a:solidFill>
                <a:latin typeface="DM Sans 14pt Light" pitchFamily="2" charset="77"/>
              </a:rPr>
              <a:t> </a:t>
            </a:r>
          </a:p>
        </p:txBody>
      </p:sp>
      <p:pic>
        <p:nvPicPr>
          <p:cNvPr id="3" name="Billede 2" descr="Et billede, der indeholder skitse, tegning, kunst&#10;&#10;AI-genereret indhold kan være ukorrekt.">
            <a:extLst>
              <a:ext uri="{FF2B5EF4-FFF2-40B4-BE49-F238E27FC236}">
                <a16:creationId xmlns:a16="http://schemas.microsoft.com/office/drawing/2014/main" id="{80A9C1FF-FC29-0EE7-7602-F2880E03EA17}"/>
              </a:ext>
            </a:extLst>
          </p:cNvPr>
          <p:cNvPicPr>
            <a:picLocks noChangeAspect="1"/>
          </p:cNvPicPr>
          <p:nvPr/>
        </p:nvPicPr>
        <p:blipFill>
          <a:blip r:embed="rId4"/>
          <a:stretch>
            <a:fillRect/>
          </a:stretch>
        </p:blipFill>
        <p:spPr>
          <a:xfrm>
            <a:off x="5141700" y="388702"/>
            <a:ext cx="7775562" cy="7165714"/>
          </a:xfrm>
          <a:prstGeom prst="rect">
            <a:avLst/>
          </a:prstGeom>
        </p:spPr>
      </p:pic>
      <p:pic>
        <p:nvPicPr>
          <p:cNvPr id="8" name="Billede 7" descr="Et billede, der indeholder måne, mørke, astronomi&#10;&#10;AI-genereret indhold kan være ukorrekt.">
            <a:extLst>
              <a:ext uri="{FF2B5EF4-FFF2-40B4-BE49-F238E27FC236}">
                <a16:creationId xmlns:a16="http://schemas.microsoft.com/office/drawing/2014/main" id="{52FC98D4-5409-E9FA-6BBA-90234EB91069}"/>
              </a:ext>
            </a:extLst>
          </p:cNvPr>
          <p:cNvPicPr>
            <a:picLocks noChangeAspect="1"/>
          </p:cNvPicPr>
          <p:nvPr/>
        </p:nvPicPr>
        <p:blipFill>
          <a:blip r:embed="rId5"/>
          <a:srcRect l="32604" t="41557" r="40388" b="35136"/>
          <a:stretch>
            <a:fillRect/>
          </a:stretch>
        </p:blipFill>
        <p:spPr>
          <a:xfrm>
            <a:off x="8709645" y="1219625"/>
            <a:ext cx="877528" cy="988422"/>
          </a:xfrm>
          <a:prstGeom prst="rect">
            <a:avLst/>
          </a:prstGeom>
        </p:spPr>
      </p:pic>
      <p:pic>
        <p:nvPicPr>
          <p:cNvPr id="13" name="Billede 12" descr="Et billede, der indeholder mørke, Grafik, nat, kunst&#10;&#10;AI-genereret indhold kan være ukorrekt.">
            <a:extLst>
              <a:ext uri="{FF2B5EF4-FFF2-40B4-BE49-F238E27FC236}">
                <a16:creationId xmlns:a16="http://schemas.microsoft.com/office/drawing/2014/main" id="{F58E4C44-2A5A-2037-C2A3-715D3F60E88A}"/>
              </a:ext>
            </a:extLst>
          </p:cNvPr>
          <p:cNvPicPr>
            <a:picLocks noChangeAspect="1"/>
          </p:cNvPicPr>
          <p:nvPr/>
        </p:nvPicPr>
        <p:blipFill>
          <a:blip r:embed="rId6"/>
          <a:srcRect l="33780" t="22363" r="48091" b="55528"/>
          <a:stretch>
            <a:fillRect/>
          </a:stretch>
        </p:blipFill>
        <p:spPr>
          <a:xfrm rot="353187">
            <a:off x="3371387" y="1213344"/>
            <a:ext cx="1010530" cy="1226925"/>
          </a:xfrm>
          <a:prstGeom prst="rect">
            <a:avLst/>
          </a:prstGeom>
        </p:spPr>
      </p:pic>
      <p:pic>
        <p:nvPicPr>
          <p:cNvPr id="6" name="Billede 5" descr="Et billede, der indeholder Font/skrifttype, Grafik, grafisk design, skærmbillede&#10;&#10;AI-genereret indhold kan være ukorrekt.">
            <a:extLst>
              <a:ext uri="{FF2B5EF4-FFF2-40B4-BE49-F238E27FC236}">
                <a16:creationId xmlns:a16="http://schemas.microsoft.com/office/drawing/2014/main" id="{1FFE3A0E-C0E7-58E2-B260-1AB292C85298}"/>
              </a:ext>
            </a:extLst>
          </p:cNvPr>
          <p:cNvPicPr>
            <a:picLocks noChangeAspect="1"/>
          </p:cNvPicPr>
          <p:nvPr/>
        </p:nvPicPr>
        <p:blipFill>
          <a:blip r:embed="rId7"/>
          <a:stretch>
            <a:fillRect/>
          </a:stretch>
        </p:blipFill>
        <p:spPr>
          <a:xfrm>
            <a:off x="961460" y="5569859"/>
            <a:ext cx="2394420" cy="1318999"/>
          </a:xfrm>
          <a:prstGeom prst="rect">
            <a:avLst/>
          </a:prstGeom>
        </p:spPr>
      </p:pic>
      <p:pic>
        <p:nvPicPr>
          <p:cNvPr id="9" name="Billede 8" descr="Et billede, der indeholder Font/skrifttype, sort, tekst, typografi&#10;&#10;AI-genereret indhold kan være ukorrekt.">
            <a:extLst>
              <a:ext uri="{FF2B5EF4-FFF2-40B4-BE49-F238E27FC236}">
                <a16:creationId xmlns:a16="http://schemas.microsoft.com/office/drawing/2014/main" id="{7AEB4D2F-7764-0254-33D6-CE46190A6C68}"/>
              </a:ext>
            </a:extLst>
          </p:cNvPr>
          <p:cNvPicPr>
            <a:picLocks noChangeAspect="1"/>
          </p:cNvPicPr>
          <p:nvPr/>
        </p:nvPicPr>
        <p:blipFill>
          <a:blip r:embed="rId8"/>
          <a:stretch>
            <a:fillRect/>
          </a:stretch>
        </p:blipFill>
        <p:spPr>
          <a:xfrm>
            <a:off x="5199947" y="5950733"/>
            <a:ext cx="1410074" cy="360717"/>
          </a:xfrm>
          <a:prstGeom prst="rect">
            <a:avLst/>
          </a:prstGeom>
        </p:spPr>
      </p:pic>
      <p:pic>
        <p:nvPicPr>
          <p:cNvPr id="12" name="Billede 11" descr="Et billede, der indeholder Grafik, Font/skrifttype, skærmbillede, grafisk design&#10;&#10;AI-genereret indhold kan være ukorrekt.">
            <a:extLst>
              <a:ext uri="{FF2B5EF4-FFF2-40B4-BE49-F238E27FC236}">
                <a16:creationId xmlns:a16="http://schemas.microsoft.com/office/drawing/2014/main" id="{4172AA91-2824-8EFD-8906-52355D1C6533}"/>
              </a:ext>
            </a:extLst>
          </p:cNvPr>
          <p:cNvPicPr>
            <a:picLocks noChangeAspect="1"/>
          </p:cNvPicPr>
          <p:nvPr/>
        </p:nvPicPr>
        <p:blipFill>
          <a:blip r:embed="rId9"/>
          <a:stretch>
            <a:fillRect/>
          </a:stretch>
        </p:blipFill>
        <p:spPr>
          <a:xfrm>
            <a:off x="3311137" y="5920940"/>
            <a:ext cx="1589417" cy="517151"/>
          </a:xfrm>
          <a:prstGeom prst="rect">
            <a:avLst/>
          </a:prstGeom>
        </p:spPr>
      </p:pic>
      <p:pic>
        <p:nvPicPr>
          <p:cNvPr id="15" name="Billede 14" descr="Et billede, der indeholder skærmbillede, Elektrisk blå, Grafik, blå/nedtrykt&#10;&#10;AI-genereret indhold kan være ukorrekt.">
            <a:extLst>
              <a:ext uri="{FF2B5EF4-FFF2-40B4-BE49-F238E27FC236}">
                <a16:creationId xmlns:a16="http://schemas.microsoft.com/office/drawing/2014/main" id="{0D0F1DF8-8855-7E96-FF64-AA77F2E4C887}"/>
              </a:ext>
            </a:extLst>
          </p:cNvPr>
          <p:cNvPicPr>
            <a:picLocks noChangeAspect="1"/>
          </p:cNvPicPr>
          <p:nvPr/>
        </p:nvPicPr>
        <p:blipFill>
          <a:blip r:embed="rId10"/>
          <a:stretch>
            <a:fillRect/>
          </a:stretch>
        </p:blipFill>
        <p:spPr>
          <a:xfrm>
            <a:off x="527364" y="5918888"/>
            <a:ext cx="669122" cy="405256"/>
          </a:xfrm>
          <a:prstGeom prst="rect">
            <a:avLst/>
          </a:prstGeom>
        </p:spPr>
      </p:pic>
    </p:spTree>
    <p:extLst>
      <p:ext uri="{BB962C8B-B14F-4D97-AF65-F5344CB8AC3E}">
        <p14:creationId xmlns:p14="http://schemas.microsoft.com/office/powerpoint/2010/main" val="313538115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892E185EDEC0D41B33C4C5F021B6ACF" ma:contentTypeVersion="18" ma:contentTypeDescription="Opret et nyt dokument." ma:contentTypeScope="" ma:versionID="ff80e4a22bc57fa1404ffd4fa1425a38">
  <xsd:schema xmlns:xsd="http://www.w3.org/2001/XMLSchema" xmlns:xs="http://www.w3.org/2001/XMLSchema" xmlns:p="http://schemas.microsoft.com/office/2006/metadata/properties" xmlns:ns2="78e6931c-546b-45c8-b3cb-f16c1f0367af" xmlns:ns3="7a43bcb4-ab32-401e-bbf2-5c0419294061" targetNamespace="http://schemas.microsoft.com/office/2006/metadata/properties" ma:root="true" ma:fieldsID="14c39b8e85f55e88f113878ff2a68a27" ns2:_="" ns3:_="">
    <xsd:import namespace="78e6931c-546b-45c8-b3cb-f16c1f0367af"/>
    <xsd:import namespace="7a43bcb4-ab32-401e-bbf2-5c041929406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e6931c-546b-45c8-b3cb-f16c1f0367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6ccfc1da-8db7-42f7-82c1-3b6c55bb35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43bcb4-ab32-401e-bbf2-5c041929406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347aeae0-d9e1-4cb3-9b0d-eb5251c10d2b}" ma:internalName="TaxCatchAll" ma:showField="CatchAllData" ma:web="7a43bcb4-ab32-401e-bbf2-5c04192940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a43bcb4-ab32-401e-bbf2-5c0419294061" xsi:nil="true"/>
    <lcf76f155ced4ddcb4097134ff3c332f xmlns="78e6931c-546b-45c8-b3cb-f16c1f0367a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3C40957-BE31-4559-9206-8BA64E9FDF69}"/>
</file>

<file path=customXml/itemProps2.xml><?xml version="1.0" encoding="utf-8"?>
<ds:datastoreItem xmlns:ds="http://schemas.openxmlformats.org/officeDocument/2006/customXml" ds:itemID="{E918F1F5-A9BE-487D-A512-8C6E9E8EFDDD}">
  <ds:schemaRefs>
    <ds:schemaRef ds:uri="http://schemas.microsoft.com/sharepoint/v3/contenttype/forms"/>
  </ds:schemaRefs>
</ds:datastoreItem>
</file>

<file path=customXml/itemProps3.xml><?xml version="1.0" encoding="utf-8"?>
<ds:datastoreItem xmlns:ds="http://schemas.openxmlformats.org/officeDocument/2006/customXml" ds:itemID="{24E88B57-5A35-40CA-A2EC-EE2C27FF360B}">
  <ds:schemaRefs>
    <ds:schemaRef ds:uri="http://schemas.microsoft.com/office/2006/metadata/properties"/>
    <ds:schemaRef ds:uri="http://schemas.microsoft.com/office/infopath/2007/PartnerControls"/>
    <ds:schemaRef ds:uri="1ce483b0-a9f1-45e0-bfe8-928bff8e7e99"/>
    <ds:schemaRef ds:uri="52070337-02e9-4091-994e-505f826ee035"/>
  </ds:schemaRefs>
</ds:datastoreItem>
</file>

<file path=docProps/app.xml><?xml version="1.0" encoding="utf-8"?>
<Properties xmlns="http://schemas.openxmlformats.org/officeDocument/2006/extended-properties" xmlns:vt="http://schemas.openxmlformats.org/officeDocument/2006/docPropsVTypes">
  <TotalTime>0</TotalTime>
  <Words>1470</Words>
  <Application>Microsoft Office PowerPoint</Application>
  <PresentationFormat>Widescreen</PresentationFormat>
  <Paragraphs>96</Paragraphs>
  <Slides>9</Slides>
  <Notes>6</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9</vt:i4>
      </vt:variant>
    </vt:vector>
  </HeadingPairs>
  <TitlesOfParts>
    <vt:vector size="18" baseType="lpstr">
      <vt:lpstr>Aptos</vt:lpstr>
      <vt:lpstr>Aptos Display</vt:lpstr>
      <vt:lpstr>Arial</vt:lpstr>
      <vt:lpstr>DM Sans 14pt</vt:lpstr>
      <vt:lpstr>DM Sans 14pt ExtraLight</vt:lpstr>
      <vt:lpstr>DM Sans 14pt Light</vt:lpstr>
      <vt:lpstr>DM Sans 14pt Medium</vt:lpstr>
      <vt:lpstr>DM Sans 14pt SemiBold</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Katrine Roved Høj</dc:creator>
  <cp:lastModifiedBy>Anne Toftdahl</cp:lastModifiedBy>
  <cp:revision>8</cp:revision>
  <dcterms:created xsi:type="dcterms:W3CDTF">2025-09-09T13:51:25Z</dcterms:created>
  <dcterms:modified xsi:type="dcterms:W3CDTF">2026-07-06T12:04:53Z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0x0101004892E185EDEC0D41B33C4C5F021B6ACF</vt:lpwstr>
  </property>
</Properties>
</file>